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3" r:id="rId4"/>
    <p:sldId id="264" r:id="rId5"/>
    <p:sldId id="265" r:id="rId6"/>
    <p:sldId id="266" r:id="rId7"/>
    <p:sldId id="267" r:id="rId8"/>
    <p:sldId id="268" r:id="rId9"/>
    <p:sldId id="269" r:id="rId10"/>
    <p:sldId id="270" r:id="rId11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Orta Stil 2 - Vurgu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E8034E78-7F5D-4C2E-B375-FC64B27BC917}" styleName="Koyu Stil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7E9639D4-E3E2-4D34-9284-5A2195B3D0D7}" styleName="Açık Stil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69012ECD-51FC-41F1-AA8D-1B2483CD663E}" styleName="Açık Stil 2 - Vurgu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301B821-A1FF-4177-AEE7-76D212191A09}" styleName="Orta Stil 1 - Vurgu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4" d="100"/>
          <a:sy n="104" d="100"/>
        </p:scale>
        <p:origin x="28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89D2B5B9-64BE-B543-E195-604CC4A126C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E7379420-6665-FBDC-915A-7227D203000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F116E58D-066A-7E56-90CB-8AFD37CB94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33F635-9FF8-431F-AEF3-98EA9173DF66}" type="datetimeFigureOut">
              <a:rPr lang="tr-TR" smtClean="0"/>
              <a:t>27.07.2024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9E3FD89B-81F9-D144-AD1A-F53BEE55C0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E03E233E-1019-5FA1-1D3F-7C012891DE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6CDB5B-D8A8-4B1D-A35D-7350968D288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663410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AB5E7EE-A99A-2665-AC50-B7E6055D60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86D13C2E-52EC-AFEC-358F-FA6FAD88FE3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B8A3FB67-6923-98DC-7F7A-F2823F35C9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33F635-9FF8-431F-AEF3-98EA9173DF66}" type="datetimeFigureOut">
              <a:rPr lang="tr-TR" smtClean="0"/>
              <a:t>27.07.2024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8CCF76FE-243E-DDF4-6851-99AE2FE3AC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44A32A0F-6EAE-EBF6-9F3B-BF5679B16D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6CDB5B-D8A8-4B1D-A35D-7350968D288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625128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148CA9C3-E831-28A2-3888-0792785F6FF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CD2E95F8-56BB-1CC3-2282-63784D06CA7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FA706901-DEAE-C6C4-5493-3AB831BDC4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33F635-9FF8-431F-AEF3-98EA9173DF66}" type="datetimeFigureOut">
              <a:rPr lang="tr-TR" smtClean="0"/>
              <a:t>27.07.2024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788339D6-F41B-A0BE-0693-B604E6296B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DF9A4449-7904-C73A-09F8-D190C56308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6CDB5B-D8A8-4B1D-A35D-7350968D288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690743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383CC688-513D-0625-D238-CA43D85157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B5DBA601-2465-FC37-ADA8-A86208151B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6BADB754-CAD7-02DE-13D9-441066A0E9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33F635-9FF8-431F-AEF3-98EA9173DF66}" type="datetimeFigureOut">
              <a:rPr lang="tr-TR" smtClean="0"/>
              <a:t>27.07.2024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9FAB5FC4-370C-B3C4-C006-467DA189DE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9AF9C58D-42D1-99FA-60CB-72D0F8C71C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6CDB5B-D8A8-4B1D-A35D-7350968D288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635564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3E67083E-EBA8-C2EA-36DF-98A53BC98B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7733108B-981E-D777-6D7D-BCD7BEFFC94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4276D2BF-8C46-077F-7C99-72ED8A3F4B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33F635-9FF8-431F-AEF3-98EA9173DF66}" type="datetimeFigureOut">
              <a:rPr lang="tr-TR" smtClean="0"/>
              <a:t>27.07.2024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FDB776A1-1908-2D54-A045-147034CC4F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8EE1D747-D522-4C73-6E47-0551325E19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6CDB5B-D8A8-4B1D-A35D-7350968D288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72643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BDB4B26-849F-E72A-A99E-F2D24A69F0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498EFA2-4EB1-DD74-9098-7D447643807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F0757ABE-6672-39F6-8948-06C2FC16B60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E1D0B165-F073-4842-B9C1-E0F02146FD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33F635-9FF8-431F-AEF3-98EA9173DF66}" type="datetimeFigureOut">
              <a:rPr lang="tr-TR" smtClean="0"/>
              <a:t>27.07.2024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DC63042E-05AF-1BE7-92E8-E9E2265A79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20013BF5-56C3-8096-03E1-B4A73399C9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6CDB5B-D8A8-4B1D-A35D-7350968D288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576933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69410B2-4E6B-617E-58B3-2B35231CEE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B78AEA04-F32B-A527-CCED-D5F1FEDD4FA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BCB9C989-848C-26F9-C71B-6148CBFD8D6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3116FD59-8596-2FAA-BCD4-F88FA99A838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7C59E43B-8376-460E-2767-7A568D68C53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64EA95F7-EFD0-2434-16E0-BBB261AD16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33F635-9FF8-431F-AEF3-98EA9173DF66}" type="datetimeFigureOut">
              <a:rPr lang="tr-TR" smtClean="0"/>
              <a:t>27.07.2024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59DE0E8A-15D3-2E45-6209-4A64B1CFA7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DD75A040-8A5E-1865-DFD4-2B36F81F2E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6CDB5B-D8A8-4B1D-A35D-7350968D288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276342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7FFFAD5-4E5F-BBD4-99D9-637D63F41E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04544938-EF3A-00DF-9AD5-0D491E8264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33F635-9FF8-431F-AEF3-98EA9173DF66}" type="datetimeFigureOut">
              <a:rPr lang="tr-TR" smtClean="0"/>
              <a:t>27.07.2024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82106E75-0395-84A2-9AEC-69B1F637CC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1F6294D3-031F-B710-FE37-58608C10C2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6CDB5B-D8A8-4B1D-A35D-7350968D288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004590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56E8488A-3727-E760-EC6D-F0EAD2FA48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33F635-9FF8-431F-AEF3-98EA9173DF66}" type="datetimeFigureOut">
              <a:rPr lang="tr-TR" smtClean="0"/>
              <a:t>27.07.2024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0599C803-C853-F110-105D-60674B9A47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52B56CFC-7FA0-05A0-344F-35CD66C42D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6CDB5B-D8A8-4B1D-A35D-7350968D288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39522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42EC9A3-EAA7-BDA5-F630-E95262B7CE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FC59445-4500-FE92-30A1-9829F4EE08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F718354C-0B57-64B4-89B2-D86AE1F8A07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DA565153-7FE2-7327-B0E8-2F8CD2642D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33F635-9FF8-431F-AEF3-98EA9173DF66}" type="datetimeFigureOut">
              <a:rPr lang="tr-TR" smtClean="0"/>
              <a:t>27.07.2024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0EDD78F6-69A6-5E84-FCE8-949504CDDB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4B4E61BE-2FD9-6E7C-C400-AF5A9F5B57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6CDB5B-D8A8-4B1D-A35D-7350968D288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434549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832DC32-9A3E-E10A-C9D9-B2D64556C0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AAE50D1F-E08D-4363-EACA-09EBA38D28E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8C398A12-333E-A204-342F-D2454D27E22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F8948DE8-AEB9-049E-0579-0248811418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33F635-9FF8-431F-AEF3-98EA9173DF66}" type="datetimeFigureOut">
              <a:rPr lang="tr-TR" smtClean="0"/>
              <a:t>27.07.2024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BC983EE2-789C-EE9A-B355-446B5281D3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2189868B-23BE-9935-9173-C22D251E1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6CDB5B-D8A8-4B1D-A35D-7350968D288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150307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889D94B8-6758-F1B2-8CC2-8DD903088F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759B25CD-4E92-9AD1-ECD8-3B2EC31F63D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FB937998-E975-E2E5-D9CB-2CD9AAB50B1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E33F635-9FF8-431F-AEF3-98EA9173DF66}" type="datetimeFigureOut">
              <a:rPr lang="tr-TR" smtClean="0"/>
              <a:t>27.07.2024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8F8FB6C2-7E70-F13F-45C5-F724B6AEBDC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E3EC3E9D-B6E7-B1D5-1970-DD69B235E91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96CDB5B-D8A8-4B1D-A35D-7350968D288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311733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0E27764-D826-953C-D830-5D0F6B991B8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98F9745C-FA9B-B075-576D-2F7E7944594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5" name="Resim 4" descr="çizgi, ekran görüntüsü, meneviş mavisi, yazı tipi içeren bir resim&#10;&#10;Açıklama otomatik olarak oluşturuldu">
            <a:extLst>
              <a:ext uri="{FF2B5EF4-FFF2-40B4-BE49-F238E27FC236}">
                <a16:creationId xmlns:a16="http://schemas.microsoft.com/office/drawing/2014/main" id="{D43053C7-2E81-5979-2478-CAD5CCA36B8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7349"/>
            <a:ext cx="12192000" cy="68433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36443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Metin kutusu 4">
            <a:extLst>
              <a:ext uri="{FF2B5EF4-FFF2-40B4-BE49-F238E27FC236}">
                <a16:creationId xmlns:a16="http://schemas.microsoft.com/office/drawing/2014/main" id="{E676B62F-4826-678B-4DDB-AECADE1599DE}"/>
              </a:ext>
            </a:extLst>
          </p:cNvPr>
          <p:cNvSpPr txBox="1"/>
          <p:nvPr/>
        </p:nvSpPr>
        <p:spPr>
          <a:xfrm>
            <a:off x="11584141" y="6488668"/>
            <a:ext cx="6078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/>
              <a:t>KNE</a:t>
            </a:r>
          </a:p>
        </p:txBody>
      </p:sp>
      <p:sp>
        <p:nvSpPr>
          <p:cNvPr id="17" name="Rectangle 1">
            <a:extLst>
              <a:ext uri="{FF2B5EF4-FFF2-40B4-BE49-F238E27FC236}">
                <a16:creationId xmlns:a16="http://schemas.microsoft.com/office/drawing/2014/main" id="{42E9BF1C-0C6F-6D4B-447A-0421C30C6D6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2" name="Dikdörtgen 1">
            <a:extLst>
              <a:ext uri="{FF2B5EF4-FFF2-40B4-BE49-F238E27FC236}">
                <a16:creationId xmlns:a16="http://schemas.microsoft.com/office/drawing/2014/main" id="{3B3FE205-2553-F574-DC99-0187D10EE272}"/>
              </a:ext>
            </a:extLst>
          </p:cNvPr>
          <p:cNvSpPr/>
          <p:nvPr/>
        </p:nvSpPr>
        <p:spPr>
          <a:xfrm>
            <a:off x="9205" y="952267"/>
            <a:ext cx="12192000" cy="877577"/>
          </a:xfrm>
          <a:prstGeom prst="rect">
            <a:avLst/>
          </a:prstGeom>
          <a:solidFill>
            <a:srgbClr val="2B4A9D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2800" b="1" dirty="0"/>
              <a:t>Doğal Seçilim (Natural </a:t>
            </a:r>
            <a:r>
              <a:rPr lang="tr-TR" sz="2800" b="1" dirty="0" err="1"/>
              <a:t>Selection</a:t>
            </a:r>
            <a:r>
              <a:rPr lang="tr-TR" sz="2800" b="1" dirty="0"/>
              <a:t>)</a:t>
            </a:r>
          </a:p>
        </p:txBody>
      </p:sp>
      <p:sp>
        <p:nvSpPr>
          <p:cNvPr id="3" name="İkizkenar Üçgen 2">
            <a:extLst>
              <a:ext uri="{FF2B5EF4-FFF2-40B4-BE49-F238E27FC236}">
                <a16:creationId xmlns:a16="http://schemas.microsoft.com/office/drawing/2014/main" id="{EA91B156-6389-62E6-645E-C6674FDEB271}"/>
              </a:ext>
            </a:extLst>
          </p:cNvPr>
          <p:cNvSpPr/>
          <p:nvPr/>
        </p:nvSpPr>
        <p:spPr>
          <a:xfrm rot="5400000">
            <a:off x="9205" y="952266"/>
            <a:ext cx="877579" cy="895988"/>
          </a:xfrm>
          <a:prstGeom prst="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cxnSp>
        <p:nvCxnSpPr>
          <p:cNvPr id="14" name="Düz Bağlayıcı 13">
            <a:extLst>
              <a:ext uri="{FF2B5EF4-FFF2-40B4-BE49-F238E27FC236}">
                <a16:creationId xmlns:a16="http://schemas.microsoft.com/office/drawing/2014/main" id="{75B6FC3A-7FAC-5240-EAD9-56FC6815F5B1}"/>
              </a:ext>
            </a:extLst>
          </p:cNvPr>
          <p:cNvCxnSpPr>
            <a:cxnSpLocks/>
          </p:cNvCxnSpPr>
          <p:nvPr/>
        </p:nvCxnSpPr>
        <p:spPr>
          <a:xfrm>
            <a:off x="155082" y="935233"/>
            <a:ext cx="957956" cy="465555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Düz Bağlayıcı 14">
            <a:extLst>
              <a:ext uri="{FF2B5EF4-FFF2-40B4-BE49-F238E27FC236}">
                <a16:creationId xmlns:a16="http://schemas.microsoft.com/office/drawing/2014/main" id="{24FCCF66-F9FA-B1AB-14EB-5E7BC8C2595B}"/>
              </a:ext>
            </a:extLst>
          </p:cNvPr>
          <p:cNvCxnSpPr>
            <a:cxnSpLocks/>
          </p:cNvCxnSpPr>
          <p:nvPr/>
        </p:nvCxnSpPr>
        <p:spPr>
          <a:xfrm flipV="1">
            <a:off x="237119" y="1396042"/>
            <a:ext cx="880157" cy="441742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3" name="İkizkenar Üçgen 22">
            <a:extLst>
              <a:ext uri="{FF2B5EF4-FFF2-40B4-BE49-F238E27FC236}">
                <a16:creationId xmlns:a16="http://schemas.microsoft.com/office/drawing/2014/main" id="{82E0567B-C0E2-83F8-29EC-F141F4D98B28}"/>
              </a:ext>
            </a:extLst>
          </p:cNvPr>
          <p:cNvSpPr/>
          <p:nvPr/>
        </p:nvSpPr>
        <p:spPr>
          <a:xfrm rot="16200000">
            <a:off x="11321049" y="943060"/>
            <a:ext cx="877579" cy="895988"/>
          </a:xfrm>
          <a:prstGeom prst="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cxnSp>
        <p:nvCxnSpPr>
          <p:cNvPr id="24" name="Düz Bağlayıcı 23">
            <a:extLst>
              <a:ext uri="{FF2B5EF4-FFF2-40B4-BE49-F238E27FC236}">
                <a16:creationId xmlns:a16="http://schemas.microsoft.com/office/drawing/2014/main" id="{26627132-A728-46B0-FDAA-C81A44AB4073}"/>
              </a:ext>
            </a:extLst>
          </p:cNvPr>
          <p:cNvCxnSpPr>
            <a:cxnSpLocks/>
          </p:cNvCxnSpPr>
          <p:nvPr/>
        </p:nvCxnSpPr>
        <p:spPr>
          <a:xfrm flipV="1">
            <a:off x="11128055" y="935233"/>
            <a:ext cx="906463" cy="449249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Düz Bağlayıcı 24">
            <a:extLst>
              <a:ext uri="{FF2B5EF4-FFF2-40B4-BE49-F238E27FC236}">
                <a16:creationId xmlns:a16="http://schemas.microsoft.com/office/drawing/2014/main" id="{C963A041-0F36-7CC0-7F5F-6C9668817C8B}"/>
              </a:ext>
            </a:extLst>
          </p:cNvPr>
          <p:cNvCxnSpPr>
            <a:cxnSpLocks/>
          </p:cNvCxnSpPr>
          <p:nvPr/>
        </p:nvCxnSpPr>
        <p:spPr>
          <a:xfrm flipH="1" flipV="1">
            <a:off x="11128055" y="1384482"/>
            <a:ext cx="927273" cy="473075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9" name="Resim 18" descr="metin, yazı tipi, çizgi, diyagram içeren bir resim&#10;&#10;Açıklama otomatik olarak oluşturuldu">
            <a:extLst>
              <a:ext uri="{FF2B5EF4-FFF2-40B4-BE49-F238E27FC236}">
                <a16:creationId xmlns:a16="http://schemas.microsoft.com/office/drawing/2014/main" id="{D7482D2D-9399-BF84-C851-947CF10D22D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0686" y="2908896"/>
            <a:ext cx="7090627" cy="23697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76197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Metin kutusu 4">
            <a:extLst>
              <a:ext uri="{FF2B5EF4-FFF2-40B4-BE49-F238E27FC236}">
                <a16:creationId xmlns:a16="http://schemas.microsoft.com/office/drawing/2014/main" id="{E676B62F-4826-678B-4DDB-AECADE1599DE}"/>
              </a:ext>
            </a:extLst>
          </p:cNvPr>
          <p:cNvSpPr txBox="1"/>
          <p:nvPr/>
        </p:nvSpPr>
        <p:spPr>
          <a:xfrm>
            <a:off x="11584141" y="6488668"/>
            <a:ext cx="6078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/>
              <a:t>KNE</a:t>
            </a:r>
          </a:p>
        </p:txBody>
      </p:sp>
      <p:sp>
        <p:nvSpPr>
          <p:cNvPr id="17" name="Rectangle 1">
            <a:extLst>
              <a:ext uri="{FF2B5EF4-FFF2-40B4-BE49-F238E27FC236}">
                <a16:creationId xmlns:a16="http://schemas.microsoft.com/office/drawing/2014/main" id="{42E9BF1C-0C6F-6D4B-447A-0421C30C6D6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2" name="Dikdörtgen 1">
            <a:extLst>
              <a:ext uri="{FF2B5EF4-FFF2-40B4-BE49-F238E27FC236}">
                <a16:creationId xmlns:a16="http://schemas.microsoft.com/office/drawing/2014/main" id="{3B3FE205-2553-F574-DC99-0187D10EE272}"/>
              </a:ext>
            </a:extLst>
          </p:cNvPr>
          <p:cNvSpPr/>
          <p:nvPr/>
        </p:nvSpPr>
        <p:spPr>
          <a:xfrm>
            <a:off x="0" y="423448"/>
            <a:ext cx="12192000" cy="877577"/>
          </a:xfrm>
          <a:prstGeom prst="rect">
            <a:avLst/>
          </a:prstGeom>
          <a:solidFill>
            <a:srgbClr val="2B4A9D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2800" b="1" dirty="0"/>
              <a:t>Doğal Seçilim (Natural </a:t>
            </a:r>
            <a:r>
              <a:rPr lang="tr-TR" sz="2800" b="1" dirty="0" err="1"/>
              <a:t>Selection</a:t>
            </a:r>
            <a:r>
              <a:rPr lang="tr-TR" sz="2800" b="1" dirty="0"/>
              <a:t>)</a:t>
            </a:r>
          </a:p>
        </p:txBody>
      </p:sp>
      <p:sp>
        <p:nvSpPr>
          <p:cNvPr id="3" name="İkizkenar Üçgen 2">
            <a:extLst>
              <a:ext uri="{FF2B5EF4-FFF2-40B4-BE49-F238E27FC236}">
                <a16:creationId xmlns:a16="http://schemas.microsoft.com/office/drawing/2014/main" id="{EA91B156-6389-62E6-645E-C6674FDEB271}"/>
              </a:ext>
            </a:extLst>
          </p:cNvPr>
          <p:cNvSpPr/>
          <p:nvPr/>
        </p:nvSpPr>
        <p:spPr>
          <a:xfrm rot="5400000">
            <a:off x="0" y="423447"/>
            <a:ext cx="877579" cy="895988"/>
          </a:xfrm>
          <a:prstGeom prst="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cxnSp>
        <p:nvCxnSpPr>
          <p:cNvPr id="14" name="Düz Bağlayıcı 13">
            <a:extLst>
              <a:ext uri="{FF2B5EF4-FFF2-40B4-BE49-F238E27FC236}">
                <a16:creationId xmlns:a16="http://schemas.microsoft.com/office/drawing/2014/main" id="{75B6FC3A-7FAC-5240-EAD9-56FC6815F5B1}"/>
              </a:ext>
            </a:extLst>
          </p:cNvPr>
          <p:cNvCxnSpPr>
            <a:cxnSpLocks/>
          </p:cNvCxnSpPr>
          <p:nvPr/>
        </p:nvCxnSpPr>
        <p:spPr>
          <a:xfrm>
            <a:off x="145877" y="406414"/>
            <a:ext cx="957956" cy="465555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Düz Bağlayıcı 14">
            <a:extLst>
              <a:ext uri="{FF2B5EF4-FFF2-40B4-BE49-F238E27FC236}">
                <a16:creationId xmlns:a16="http://schemas.microsoft.com/office/drawing/2014/main" id="{24FCCF66-F9FA-B1AB-14EB-5E7BC8C2595B}"/>
              </a:ext>
            </a:extLst>
          </p:cNvPr>
          <p:cNvCxnSpPr>
            <a:cxnSpLocks/>
          </p:cNvCxnSpPr>
          <p:nvPr/>
        </p:nvCxnSpPr>
        <p:spPr>
          <a:xfrm flipV="1">
            <a:off x="227914" y="867223"/>
            <a:ext cx="880157" cy="441742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3" name="İkizkenar Üçgen 22">
            <a:extLst>
              <a:ext uri="{FF2B5EF4-FFF2-40B4-BE49-F238E27FC236}">
                <a16:creationId xmlns:a16="http://schemas.microsoft.com/office/drawing/2014/main" id="{82E0567B-C0E2-83F8-29EC-F141F4D98B28}"/>
              </a:ext>
            </a:extLst>
          </p:cNvPr>
          <p:cNvSpPr/>
          <p:nvPr/>
        </p:nvSpPr>
        <p:spPr>
          <a:xfrm rot="16200000">
            <a:off x="11311844" y="414241"/>
            <a:ext cx="877579" cy="895988"/>
          </a:xfrm>
          <a:prstGeom prst="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cxnSp>
        <p:nvCxnSpPr>
          <p:cNvPr id="24" name="Düz Bağlayıcı 23">
            <a:extLst>
              <a:ext uri="{FF2B5EF4-FFF2-40B4-BE49-F238E27FC236}">
                <a16:creationId xmlns:a16="http://schemas.microsoft.com/office/drawing/2014/main" id="{26627132-A728-46B0-FDAA-C81A44AB4073}"/>
              </a:ext>
            </a:extLst>
          </p:cNvPr>
          <p:cNvCxnSpPr>
            <a:cxnSpLocks/>
          </p:cNvCxnSpPr>
          <p:nvPr/>
        </p:nvCxnSpPr>
        <p:spPr>
          <a:xfrm flipV="1">
            <a:off x="11118850" y="406414"/>
            <a:ext cx="906463" cy="449249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Düz Bağlayıcı 24">
            <a:extLst>
              <a:ext uri="{FF2B5EF4-FFF2-40B4-BE49-F238E27FC236}">
                <a16:creationId xmlns:a16="http://schemas.microsoft.com/office/drawing/2014/main" id="{C963A041-0F36-7CC0-7F5F-6C9668817C8B}"/>
              </a:ext>
            </a:extLst>
          </p:cNvPr>
          <p:cNvCxnSpPr>
            <a:cxnSpLocks/>
          </p:cNvCxnSpPr>
          <p:nvPr/>
        </p:nvCxnSpPr>
        <p:spPr>
          <a:xfrm flipH="1" flipV="1">
            <a:off x="11118850" y="855663"/>
            <a:ext cx="927273" cy="473075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5" name="Metin kutusu 34">
            <a:extLst>
              <a:ext uri="{FF2B5EF4-FFF2-40B4-BE49-F238E27FC236}">
                <a16:creationId xmlns:a16="http://schemas.microsoft.com/office/drawing/2014/main" id="{A7D8F8F7-4DD2-C44E-5F72-DF876D2029CE}"/>
              </a:ext>
            </a:extLst>
          </p:cNvPr>
          <p:cNvSpPr txBox="1"/>
          <p:nvPr/>
        </p:nvSpPr>
        <p:spPr>
          <a:xfrm>
            <a:off x="1520634" y="1406999"/>
            <a:ext cx="85473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dirty="0"/>
              <a:t>Daha kaliteli bireylerin hayatta kalması, kalitesiz bireylerin yavaş yavaş kaybolması</a:t>
            </a:r>
          </a:p>
        </p:txBody>
      </p:sp>
      <p:sp>
        <p:nvSpPr>
          <p:cNvPr id="8" name="Metin kutusu 7">
            <a:extLst>
              <a:ext uri="{FF2B5EF4-FFF2-40B4-BE49-F238E27FC236}">
                <a16:creationId xmlns:a16="http://schemas.microsoft.com/office/drawing/2014/main" id="{3F752E51-EFE1-EEB5-40E7-DD16660C79DD}"/>
              </a:ext>
            </a:extLst>
          </p:cNvPr>
          <p:cNvSpPr txBox="1"/>
          <p:nvPr/>
        </p:nvSpPr>
        <p:spPr>
          <a:xfrm>
            <a:off x="3562827" y="1995005"/>
            <a:ext cx="4462953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dirty="0"/>
              <a:t>Rulet tekerleği (</a:t>
            </a:r>
            <a:r>
              <a:rPr lang="tr-TR" dirty="0" err="1"/>
              <a:t>Roulette</a:t>
            </a:r>
            <a:r>
              <a:rPr lang="tr-TR" dirty="0"/>
              <a:t> Wheel)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dirty="0"/>
              <a:t>Turnuva Seçilimi (</a:t>
            </a:r>
            <a:r>
              <a:rPr lang="tr-TR" dirty="0" err="1"/>
              <a:t>Tournament</a:t>
            </a:r>
            <a:r>
              <a:rPr lang="tr-TR" dirty="0"/>
              <a:t> </a:t>
            </a:r>
            <a:r>
              <a:rPr lang="tr-TR" dirty="0" err="1"/>
              <a:t>Selection</a:t>
            </a:r>
            <a:r>
              <a:rPr lang="tr-TR" dirty="0"/>
              <a:t>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dirty="0"/>
              <a:t>…</a:t>
            </a:r>
          </a:p>
        </p:txBody>
      </p:sp>
      <p:graphicFrame>
        <p:nvGraphicFramePr>
          <p:cNvPr id="9" name="Tablo 8">
            <a:extLst>
              <a:ext uri="{FF2B5EF4-FFF2-40B4-BE49-F238E27FC236}">
                <a16:creationId xmlns:a16="http://schemas.microsoft.com/office/drawing/2014/main" id="{A4C967DE-800F-52BE-375E-CB06A692798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54977411"/>
              </p:ext>
            </p:extLst>
          </p:nvPr>
        </p:nvGraphicFramePr>
        <p:xfrm>
          <a:off x="369063" y="3257166"/>
          <a:ext cx="11585643" cy="2966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41565">
                  <a:extLst>
                    <a:ext uri="{9D8B030D-6E8A-4147-A177-3AD203B41FA5}">
                      <a16:colId xmlns:a16="http://schemas.microsoft.com/office/drawing/2014/main" val="887675865"/>
                    </a:ext>
                  </a:extLst>
                </a:gridCol>
                <a:gridCol w="1941565">
                  <a:extLst>
                    <a:ext uri="{9D8B030D-6E8A-4147-A177-3AD203B41FA5}">
                      <a16:colId xmlns:a16="http://schemas.microsoft.com/office/drawing/2014/main" val="264722813"/>
                    </a:ext>
                  </a:extLst>
                </a:gridCol>
                <a:gridCol w="4279441">
                  <a:extLst>
                    <a:ext uri="{9D8B030D-6E8A-4147-A177-3AD203B41FA5}">
                      <a16:colId xmlns:a16="http://schemas.microsoft.com/office/drawing/2014/main" val="92123520"/>
                    </a:ext>
                  </a:extLst>
                </a:gridCol>
                <a:gridCol w="3423072">
                  <a:extLst>
                    <a:ext uri="{9D8B030D-6E8A-4147-A177-3AD203B41FA5}">
                      <a16:colId xmlns:a16="http://schemas.microsoft.com/office/drawing/2014/main" val="72760831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tr-TR" dirty="0">
                          <a:solidFill>
                            <a:schemeClr val="tx1"/>
                          </a:solidFill>
                        </a:rPr>
                        <a:t>Birey Numarası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>
                          <a:solidFill>
                            <a:schemeClr val="tx1"/>
                          </a:solidFill>
                        </a:rPr>
                        <a:t>Uygunluk Değeri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tr-TR" dirty="0">
                          <a:solidFill>
                            <a:schemeClr val="tx1"/>
                          </a:solidFill>
                        </a:rPr>
                        <a:t>Hesaplanması (Normalize Değer)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tr-TR" dirty="0">
                          <a:solidFill>
                            <a:schemeClr val="tx1"/>
                          </a:solidFill>
                        </a:rPr>
                        <a:t>Yüzdelik Dilim Hesaplaması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4006653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tr-TR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>
                          <a:solidFill>
                            <a:schemeClr val="tx1"/>
                          </a:solidFill>
                        </a:rPr>
                        <a:t>17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tr-TR" dirty="0">
                          <a:solidFill>
                            <a:schemeClr val="tx1"/>
                          </a:solidFill>
                        </a:rPr>
                        <a:t>17 / 279 </a:t>
                      </a:r>
                      <a:r>
                        <a:rPr lang="tr-TR" b="1" dirty="0">
                          <a:solidFill>
                            <a:schemeClr val="tx1"/>
                          </a:solidFill>
                        </a:rPr>
                        <a:t>=</a:t>
                      </a:r>
                      <a:r>
                        <a:rPr lang="tr-TR" dirty="0">
                          <a:solidFill>
                            <a:schemeClr val="tx1"/>
                          </a:solidFill>
                        </a:rPr>
                        <a:t> 0,0609</a:t>
                      </a:r>
                      <a:r>
                        <a:rPr lang="tr-TR" u="sng" dirty="0">
                          <a:solidFill>
                            <a:schemeClr val="tx1"/>
                          </a:solidFill>
                        </a:rPr>
                        <a:t>3</a:t>
                      </a:r>
                      <a:r>
                        <a:rPr lang="tr-TR" dirty="0">
                          <a:solidFill>
                            <a:schemeClr val="tx1"/>
                          </a:solidFill>
                        </a:rPr>
                        <a:t>1… </a:t>
                      </a:r>
                      <a:r>
                        <a:rPr lang="tr-TR" b="1" dirty="0">
                          <a:solidFill>
                            <a:schemeClr val="tx1"/>
                          </a:solidFill>
                        </a:rPr>
                        <a:t>=</a:t>
                      </a:r>
                      <a:r>
                        <a:rPr lang="tr-TR" dirty="0">
                          <a:solidFill>
                            <a:schemeClr val="tx1"/>
                          </a:solidFill>
                        </a:rPr>
                        <a:t> 0,0609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tr-TR" dirty="0">
                          <a:solidFill>
                            <a:schemeClr val="tx1"/>
                          </a:solidFill>
                        </a:rPr>
                        <a:t>0,06</a:t>
                      </a:r>
                      <a:r>
                        <a:rPr lang="tr-TR" u="sng" dirty="0">
                          <a:solidFill>
                            <a:schemeClr val="tx1"/>
                          </a:solidFill>
                        </a:rPr>
                        <a:t>0</a:t>
                      </a:r>
                      <a:r>
                        <a:rPr lang="tr-TR" dirty="0">
                          <a:solidFill>
                            <a:schemeClr val="tx1"/>
                          </a:solidFill>
                        </a:rPr>
                        <a:t>9 x 100 = %6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408045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tr-TR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>
                          <a:solidFill>
                            <a:schemeClr val="tx1"/>
                          </a:solidFill>
                        </a:rPr>
                        <a:t>63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tr-TR" dirty="0">
                          <a:solidFill>
                            <a:schemeClr val="tx1"/>
                          </a:solidFill>
                        </a:rPr>
                        <a:t>63 / 279 </a:t>
                      </a:r>
                      <a:r>
                        <a:rPr lang="tr-TR" b="1" dirty="0">
                          <a:solidFill>
                            <a:schemeClr val="tx1"/>
                          </a:solidFill>
                        </a:rPr>
                        <a:t>=</a:t>
                      </a:r>
                      <a:r>
                        <a:rPr lang="tr-TR" dirty="0">
                          <a:solidFill>
                            <a:schemeClr val="tx1"/>
                          </a:solidFill>
                        </a:rPr>
                        <a:t> 0,2258</a:t>
                      </a:r>
                      <a:r>
                        <a:rPr lang="tr-TR" u="sng" dirty="0">
                          <a:solidFill>
                            <a:schemeClr val="tx1"/>
                          </a:solidFill>
                        </a:rPr>
                        <a:t>0</a:t>
                      </a:r>
                      <a:r>
                        <a:rPr lang="tr-TR" dirty="0">
                          <a:solidFill>
                            <a:schemeClr val="tx1"/>
                          </a:solidFill>
                        </a:rPr>
                        <a:t>6… </a:t>
                      </a:r>
                      <a:r>
                        <a:rPr lang="tr-TR" b="1" dirty="0">
                          <a:solidFill>
                            <a:schemeClr val="tx1"/>
                          </a:solidFill>
                        </a:rPr>
                        <a:t>=</a:t>
                      </a:r>
                      <a:r>
                        <a:rPr lang="tr-TR" dirty="0">
                          <a:solidFill>
                            <a:schemeClr val="tx1"/>
                          </a:solidFill>
                        </a:rPr>
                        <a:t> 0,2258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tr-TR" dirty="0">
                          <a:solidFill>
                            <a:schemeClr val="tx1"/>
                          </a:solidFill>
                        </a:rPr>
                        <a:t>0,22</a:t>
                      </a:r>
                      <a:r>
                        <a:rPr lang="tr-TR" u="sng" dirty="0">
                          <a:solidFill>
                            <a:schemeClr val="tx1"/>
                          </a:solidFill>
                        </a:rPr>
                        <a:t>5</a:t>
                      </a:r>
                      <a:r>
                        <a:rPr lang="tr-TR" dirty="0">
                          <a:solidFill>
                            <a:schemeClr val="tx1"/>
                          </a:solidFill>
                        </a:rPr>
                        <a:t>8 x 100 = %22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1172866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tr-TR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>
                          <a:solidFill>
                            <a:schemeClr val="tx1"/>
                          </a:solidFill>
                        </a:rPr>
                        <a:t>24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dirty="0">
                          <a:solidFill>
                            <a:schemeClr val="tx1"/>
                          </a:solidFill>
                        </a:rPr>
                        <a:t>24 / 279 </a:t>
                      </a:r>
                      <a:r>
                        <a:rPr lang="tr-TR" b="1" dirty="0">
                          <a:solidFill>
                            <a:schemeClr val="tx1"/>
                          </a:solidFill>
                        </a:rPr>
                        <a:t>=</a:t>
                      </a:r>
                      <a:r>
                        <a:rPr lang="tr-TR" dirty="0">
                          <a:solidFill>
                            <a:schemeClr val="tx1"/>
                          </a:solidFill>
                        </a:rPr>
                        <a:t> 0,0860</a:t>
                      </a:r>
                      <a:r>
                        <a:rPr lang="tr-TR" u="sng" dirty="0">
                          <a:solidFill>
                            <a:schemeClr val="tx1"/>
                          </a:solidFill>
                        </a:rPr>
                        <a:t>2</a:t>
                      </a:r>
                      <a:r>
                        <a:rPr lang="tr-TR" dirty="0">
                          <a:solidFill>
                            <a:schemeClr val="tx1"/>
                          </a:solidFill>
                        </a:rPr>
                        <a:t>1… </a:t>
                      </a:r>
                      <a:r>
                        <a:rPr lang="tr-TR" b="1" dirty="0">
                          <a:solidFill>
                            <a:schemeClr val="tx1"/>
                          </a:solidFill>
                        </a:rPr>
                        <a:t>=</a:t>
                      </a:r>
                      <a:r>
                        <a:rPr lang="tr-TR" dirty="0">
                          <a:solidFill>
                            <a:schemeClr val="tx1"/>
                          </a:solidFill>
                        </a:rPr>
                        <a:t> 0,0860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dirty="0">
                          <a:solidFill>
                            <a:schemeClr val="tx1"/>
                          </a:solidFill>
                        </a:rPr>
                        <a:t>0,08</a:t>
                      </a:r>
                      <a:r>
                        <a:rPr lang="tr-TR" u="sng" dirty="0">
                          <a:solidFill>
                            <a:schemeClr val="tx1"/>
                          </a:solidFill>
                        </a:rPr>
                        <a:t>6</a:t>
                      </a:r>
                      <a:r>
                        <a:rPr lang="tr-TR" dirty="0">
                          <a:solidFill>
                            <a:schemeClr val="tx1"/>
                          </a:solidFill>
                        </a:rPr>
                        <a:t>0 x 100 = %9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8027031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tr-TR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>
                          <a:solidFill>
                            <a:schemeClr val="tx1"/>
                          </a:solidFill>
                        </a:rPr>
                        <a:t>81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dirty="0">
                          <a:solidFill>
                            <a:schemeClr val="tx1"/>
                          </a:solidFill>
                        </a:rPr>
                        <a:t>81 / 279 </a:t>
                      </a:r>
                      <a:r>
                        <a:rPr lang="tr-TR" b="1" dirty="0">
                          <a:solidFill>
                            <a:schemeClr val="tx1"/>
                          </a:solidFill>
                        </a:rPr>
                        <a:t>=</a:t>
                      </a:r>
                      <a:r>
                        <a:rPr lang="tr-TR" dirty="0">
                          <a:solidFill>
                            <a:schemeClr val="tx1"/>
                          </a:solidFill>
                        </a:rPr>
                        <a:t> 0,2903</a:t>
                      </a:r>
                      <a:r>
                        <a:rPr lang="tr-TR" u="sng" dirty="0">
                          <a:solidFill>
                            <a:schemeClr val="tx1"/>
                          </a:solidFill>
                        </a:rPr>
                        <a:t>2</a:t>
                      </a:r>
                      <a:r>
                        <a:rPr lang="tr-TR" dirty="0">
                          <a:solidFill>
                            <a:schemeClr val="tx1"/>
                          </a:solidFill>
                        </a:rPr>
                        <a:t>2… </a:t>
                      </a:r>
                      <a:r>
                        <a:rPr lang="tr-TR" b="1" dirty="0">
                          <a:solidFill>
                            <a:schemeClr val="tx1"/>
                          </a:solidFill>
                        </a:rPr>
                        <a:t>=</a:t>
                      </a:r>
                      <a:r>
                        <a:rPr lang="tr-TR" dirty="0">
                          <a:solidFill>
                            <a:schemeClr val="tx1"/>
                          </a:solidFill>
                        </a:rPr>
                        <a:t> 0,2903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dirty="0">
                          <a:solidFill>
                            <a:schemeClr val="tx1"/>
                          </a:solidFill>
                        </a:rPr>
                        <a:t>0,29</a:t>
                      </a:r>
                      <a:r>
                        <a:rPr lang="tr-TR" u="sng" dirty="0">
                          <a:solidFill>
                            <a:schemeClr val="tx1"/>
                          </a:solidFill>
                        </a:rPr>
                        <a:t>0</a:t>
                      </a:r>
                      <a:r>
                        <a:rPr lang="tr-TR" dirty="0">
                          <a:solidFill>
                            <a:schemeClr val="tx1"/>
                          </a:solidFill>
                        </a:rPr>
                        <a:t>3 x 100 = %29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7702371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tr-TR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>
                          <a:solidFill>
                            <a:schemeClr val="tx1"/>
                          </a:solidFill>
                        </a:rPr>
                        <a:t>39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dirty="0">
                          <a:solidFill>
                            <a:schemeClr val="tx1"/>
                          </a:solidFill>
                        </a:rPr>
                        <a:t>39 / 279 </a:t>
                      </a:r>
                      <a:r>
                        <a:rPr lang="tr-TR" b="1" dirty="0">
                          <a:solidFill>
                            <a:schemeClr val="tx1"/>
                          </a:solidFill>
                        </a:rPr>
                        <a:t>=</a:t>
                      </a:r>
                      <a:r>
                        <a:rPr lang="tr-TR" dirty="0">
                          <a:solidFill>
                            <a:schemeClr val="tx1"/>
                          </a:solidFill>
                        </a:rPr>
                        <a:t> 0,1397</a:t>
                      </a:r>
                      <a:r>
                        <a:rPr lang="tr-TR" u="sng" dirty="0">
                          <a:solidFill>
                            <a:schemeClr val="tx1"/>
                          </a:solidFill>
                        </a:rPr>
                        <a:t>8</a:t>
                      </a:r>
                      <a:r>
                        <a:rPr lang="tr-TR" dirty="0">
                          <a:solidFill>
                            <a:schemeClr val="tx1"/>
                          </a:solidFill>
                        </a:rPr>
                        <a:t>4… </a:t>
                      </a:r>
                      <a:r>
                        <a:rPr lang="tr-TR" b="1" dirty="0">
                          <a:solidFill>
                            <a:schemeClr val="tx1"/>
                          </a:solidFill>
                        </a:rPr>
                        <a:t>=</a:t>
                      </a:r>
                      <a:r>
                        <a:rPr lang="tr-TR" dirty="0">
                          <a:solidFill>
                            <a:schemeClr val="tx1"/>
                          </a:solidFill>
                        </a:rPr>
                        <a:t> 0,1398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dirty="0">
                          <a:solidFill>
                            <a:schemeClr val="tx1"/>
                          </a:solidFill>
                        </a:rPr>
                        <a:t>0,13</a:t>
                      </a:r>
                      <a:r>
                        <a:rPr lang="tr-TR" u="sng" dirty="0">
                          <a:solidFill>
                            <a:schemeClr val="tx1"/>
                          </a:solidFill>
                        </a:rPr>
                        <a:t>9</a:t>
                      </a:r>
                      <a:r>
                        <a:rPr lang="tr-TR" dirty="0">
                          <a:solidFill>
                            <a:schemeClr val="tx1"/>
                          </a:solidFill>
                        </a:rPr>
                        <a:t>8 x 100 = %14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67410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tr-TR" dirty="0">
                          <a:solidFill>
                            <a:schemeClr val="tx1"/>
                          </a:solidFill>
                        </a:rPr>
                        <a:t>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>
                          <a:solidFill>
                            <a:schemeClr val="tx1"/>
                          </a:solidFill>
                        </a:rPr>
                        <a:t>55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dirty="0">
                          <a:solidFill>
                            <a:schemeClr val="tx1"/>
                          </a:solidFill>
                        </a:rPr>
                        <a:t>55 / 279 </a:t>
                      </a:r>
                      <a:r>
                        <a:rPr lang="tr-TR" b="1" dirty="0">
                          <a:solidFill>
                            <a:schemeClr val="tx1"/>
                          </a:solidFill>
                        </a:rPr>
                        <a:t>=</a:t>
                      </a:r>
                      <a:r>
                        <a:rPr lang="tr-TR" dirty="0">
                          <a:solidFill>
                            <a:schemeClr val="tx1"/>
                          </a:solidFill>
                        </a:rPr>
                        <a:t> 0,1971</a:t>
                      </a:r>
                      <a:r>
                        <a:rPr lang="tr-TR" u="sng" dirty="0">
                          <a:solidFill>
                            <a:schemeClr val="tx1"/>
                          </a:solidFill>
                        </a:rPr>
                        <a:t>3</a:t>
                      </a:r>
                      <a:r>
                        <a:rPr lang="tr-TR" dirty="0">
                          <a:solidFill>
                            <a:schemeClr val="tx1"/>
                          </a:solidFill>
                        </a:rPr>
                        <a:t>2… </a:t>
                      </a:r>
                      <a:r>
                        <a:rPr lang="tr-TR" b="1" dirty="0">
                          <a:solidFill>
                            <a:schemeClr val="tx1"/>
                          </a:solidFill>
                        </a:rPr>
                        <a:t>=</a:t>
                      </a:r>
                      <a:r>
                        <a:rPr lang="tr-TR" dirty="0">
                          <a:solidFill>
                            <a:schemeClr val="tx1"/>
                          </a:solidFill>
                        </a:rPr>
                        <a:t> 0,1971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dirty="0">
                          <a:solidFill>
                            <a:schemeClr val="tx1"/>
                          </a:solidFill>
                        </a:rPr>
                        <a:t>0,19</a:t>
                      </a:r>
                      <a:r>
                        <a:rPr lang="tr-TR" u="sng" dirty="0">
                          <a:solidFill>
                            <a:schemeClr val="tx1"/>
                          </a:solidFill>
                        </a:rPr>
                        <a:t>7</a:t>
                      </a:r>
                      <a:r>
                        <a:rPr lang="tr-TR" dirty="0">
                          <a:solidFill>
                            <a:schemeClr val="tx1"/>
                          </a:solidFill>
                        </a:rPr>
                        <a:t>1 x 100 = %20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574694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tr-TR" dirty="0">
                          <a:solidFill>
                            <a:schemeClr val="tx1"/>
                          </a:solidFill>
                        </a:rPr>
                        <a:t>Toplam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>
                          <a:solidFill>
                            <a:schemeClr val="tx1"/>
                          </a:solidFill>
                        </a:rPr>
                        <a:t>279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tr-TR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tr-TR" dirty="0">
                          <a:solidFill>
                            <a:schemeClr val="tx1"/>
                          </a:solidFill>
                        </a:rPr>
                        <a:t>%100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6784887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258953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Metin kutusu 4">
            <a:extLst>
              <a:ext uri="{FF2B5EF4-FFF2-40B4-BE49-F238E27FC236}">
                <a16:creationId xmlns:a16="http://schemas.microsoft.com/office/drawing/2014/main" id="{E676B62F-4826-678B-4DDB-AECADE1599DE}"/>
              </a:ext>
            </a:extLst>
          </p:cNvPr>
          <p:cNvSpPr txBox="1"/>
          <p:nvPr/>
        </p:nvSpPr>
        <p:spPr>
          <a:xfrm>
            <a:off x="11584141" y="6488668"/>
            <a:ext cx="6078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/>
              <a:t>KNE</a:t>
            </a:r>
          </a:p>
        </p:txBody>
      </p:sp>
      <p:sp>
        <p:nvSpPr>
          <p:cNvPr id="17" name="Rectangle 1">
            <a:extLst>
              <a:ext uri="{FF2B5EF4-FFF2-40B4-BE49-F238E27FC236}">
                <a16:creationId xmlns:a16="http://schemas.microsoft.com/office/drawing/2014/main" id="{42E9BF1C-0C6F-6D4B-447A-0421C30C6D6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2" name="Dikdörtgen 1">
            <a:extLst>
              <a:ext uri="{FF2B5EF4-FFF2-40B4-BE49-F238E27FC236}">
                <a16:creationId xmlns:a16="http://schemas.microsoft.com/office/drawing/2014/main" id="{3B3FE205-2553-F574-DC99-0187D10EE272}"/>
              </a:ext>
            </a:extLst>
          </p:cNvPr>
          <p:cNvSpPr/>
          <p:nvPr/>
        </p:nvSpPr>
        <p:spPr>
          <a:xfrm>
            <a:off x="0" y="423448"/>
            <a:ext cx="12192000" cy="877577"/>
          </a:xfrm>
          <a:prstGeom prst="rect">
            <a:avLst/>
          </a:prstGeom>
          <a:solidFill>
            <a:srgbClr val="2B4A9D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2800" b="1" dirty="0"/>
              <a:t>Doğal Seçilim (Natural </a:t>
            </a:r>
            <a:r>
              <a:rPr lang="tr-TR" sz="2800" b="1" dirty="0" err="1"/>
              <a:t>Selection</a:t>
            </a:r>
            <a:r>
              <a:rPr lang="tr-TR" sz="2800" b="1" dirty="0"/>
              <a:t>)</a:t>
            </a:r>
          </a:p>
        </p:txBody>
      </p:sp>
      <p:sp>
        <p:nvSpPr>
          <p:cNvPr id="3" name="İkizkenar Üçgen 2">
            <a:extLst>
              <a:ext uri="{FF2B5EF4-FFF2-40B4-BE49-F238E27FC236}">
                <a16:creationId xmlns:a16="http://schemas.microsoft.com/office/drawing/2014/main" id="{EA91B156-6389-62E6-645E-C6674FDEB271}"/>
              </a:ext>
            </a:extLst>
          </p:cNvPr>
          <p:cNvSpPr/>
          <p:nvPr/>
        </p:nvSpPr>
        <p:spPr>
          <a:xfrm rot="5400000">
            <a:off x="0" y="423447"/>
            <a:ext cx="877579" cy="895988"/>
          </a:xfrm>
          <a:prstGeom prst="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cxnSp>
        <p:nvCxnSpPr>
          <p:cNvPr id="14" name="Düz Bağlayıcı 13">
            <a:extLst>
              <a:ext uri="{FF2B5EF4-FFF2-40B4-BE49-F238E27FC236}">
                <a16:creationId xmlns:a16="http://schemas.microsoft.com/office/drawing/2014/main" id="{75B6FC3A-7FAC-5240-EAD9-56FC6815F5B1}"/>
              </a:ext>
            </a:extLst>
          </p:cNvPr>
          <p:cNvCxnSpPr>
            <a:cxnSpLocks/>
          </p:cNvCxnSpPr>
          <p:nvPr/>
        </p:nvCxnSpPr>
        <p:spPr>
          <a:xfrm>
            <a:off x="145877" y="406414"/>
            <a:ext cx="957956" cy="465555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Düz Bağlayıcı 14">
            <a:extLst>
              <a:ext uri="{FF2B5EF4-FFF2-40B4-BE49-F238E27FC236}">
                <a16:creationId xmlns:a16="http://schemas.microsoft.com/office/drawing/2014/main" id="{24FCCF66-F9FA-B1AB-14EB-5E7BC8C2595B}"/>
              </a:ext>
            </a:extLst>
          </p:cNvPr>
          <p:cNvCxnSpPr>
            <a:cxnSpLocks/>
          </p:cNvCxnSpPr>
          <p:nvPr/>
        </p:nvCxnSpPr>
        <p:spPr>
          <a:xfrm flipV="1">
            <a:off x="227914" y="867223"/>
            <a:ext cx="880157" cy="441742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3" name="İkizkenar Üçgen 22">
            <a:extLst>
              <a:ext uri="{FF2B5EF4-FFF2-40B4-BE49-F238E27FC236}">
                <a16:creationId xmlns:a16="http://schemas.microsoft.com/office/drawing/2014/main" id="{82E0567B-C0E2-83F8-29EC-F141F4D98B28}"/>
              </a:ext>
            </a:extLst>
          </p:cNvPr>
          <p:cNvSpPr/>
          <p:nvPr/>
        </p:nvSpPr>
        <p:spPr>
          <a:xfrm rot="16200000">
            <a:off x="11311844" y="414241"/>
            <a:ext cx="877579" cy="895988"/>
          </a:xfrm>
          <a:prstGeom prst="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cxnSp>
        <p:nvCxnSpPr>
          <p:cNvPr id="24" name="Düz Bağlayıcı 23">
            <a:extLst>
              <a:ext uri="{FF2B5EF4-FFF2-40B4-BE49-F238E27FC236}">
                <a16:creationId xmlns:a16="http://schemas.microsoft.com/office/drawing/2014/main" id="{26627132-A728-46B0-FDAA-C81A44AB4073}"/>
              </a:ext>
            </a:extLst>
          </p:cNvPr>
          <p:cNvCxnSpPr>
            <a:cxnSpLocks/>
          </p:cNvCxnSpPr>
          <p:nvPr/>
        </p:nvCxnSpPr>
        <p:spPr>
          <a:xfrm flipV="1">
            <a:off x="11118850" y="406414"/>
            <a:ext cx="906463" cy="449249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Düz Bağlayıcı 24">
            <a:extLst>
              <a:ext uri="{FF2B5EF4-FFF2-40B4-BE49-F238E27FC236}">
                <a16:creationId xmlns:a16="http://schemas.microsoft.com/office/drawing/2014/main" id="{C963A041-0F36-7CC0-7F5F-6C9668817C8B}"/>
              </a:ext>
            </a:extLst>
          </p:cNvPr>
          <p:cNvCxnSpPr>
            <a:cxnSpLocks/>
          </p:cNvCxnSpPr>
          <p:nvPr/>
        </p:nvCxnSpPr>
        <p:spPr>
          <a:xfrm flipH="1" flipV="1">
            <a:off x="11118850" y="855663"/>
            <a:ext cx="927273" cy="473075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1" name="Resim 10" descr="metin, ekran görüntüsü, diyagram, yazı tipi içeren bir resim&#10;&#10;Açıklama otomatik olarak oluşturuldu">
            <a:extLst>
              <a:ext uri="{FF2B5EF4-FFF2-40B4-BE49-F238E27FC236}">
                <a16:creationId xmlns:a16="http://schemas.microsoft.com/office/drawing/2014/main" id="{F97521CC-090D-CF97-5A8E-345F970DD54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77993" y="1539735"/>
            <a:ext cx="6236009" cy="4710223"/>
          </a:xfrm>
          <a:prstGeom prst="rect">
            <a:avLst/>
          </a:prstGeom>
        </p:spPr>
      </p:pic>
      <p:sp>
        <p:nvSpPr>
          <p:cNvPr id="4" name="Metin kutusu 3">
            <a:extLst>
              <a:ext uri="{FF2B5EF4-FFF2-40B4-BE49-F238E27FC236}">
                <a16:creationId xmlns:a16="http://schemas.microsoft.com/office/drawing/2014/main" id="{8EB77E9D-0D80-6E6A-20DF-799A8AFEF326}"/>
              </a:ext>
            </a:extLst>
          </p:cNvPr>
          <p:cNvSpPr txBox="1"/>
          <p:nvPr/>
        </p:nvSpPr>
        <p:spPr>
          <a:xfrm>
            <a:off x="3911136" y="6347936"/>
            <a:ext cx="43697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dirty="0"/>
              <a:t>Neden kalitesiz bireyleri yok etmiyoruz?</a:t>
            </a:r>
          </a:p>
        </p:txBody>
      </p:sp>
    </p:spTree>
    <p:extLst>
      <p:ext uri="{BB962C8B-B14F-4D97-AF65-F5344CB8AC3E}">
        <p14:creationId xmlns:p14="http://schemas.microsoft.com/office/powerpoint/2010/main" val="5630644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Metin kutusu 4">
            <a:extLst>
              <a:ext uri="{FF2B5EF4-FFF2-40B4-BE49-F238E27FC236}">
                <a16:creationId xmlns:a16="http://schemas.microsoft.com/office/drawing/2014/main" id="{E676B62F-4826-678B-4DDB-AECADE1599DE}"/>
              </a:ext>
            </a:extLst>
          </p:cNvPr>
          <p:cNvSpPr txBox="1"/>
          <p:nvPr/>
        </p:nvSpPr>
        <p:spPr>
          <a:xfrm>
            <a:off x="11584141" y="6488668"/>
            <a:ext cx="6078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/>
              <a:t>KNE</a:t>
            </a:r>
          </a:p>
        </p:txBody>
      </p:sp>
      <p:sp>
        <p:nvSpPr>
          <p:cNvPr id="17" name="Rectangle 1">
            <a:extLst>
              <a:ext uri="{FF2B5EF4-FFF2-40B4-BE49-F238E27FC236}">
                <a16:creationId xmlns:a16="http://schemas.microsoft.com/office/drawing/2014/main" id="{42E9BF1C-0C6F-6D4B-447A-0421C30C6D6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2" name="Dikdörtgen 1">
            <a:extLst>
              <a:ext uri="{FF2B5EF4-FFF2-40B4-BE49-F238E27FC236}">
                <a16:creationId xmlns:a16="http://schemas.microsoft.com/office/drawing/2014/main" id="{3B3FE205-2553-F574-DC99-0187D10EE272}"/>
              </a:ext>
            </a:extLst>
          </p:cNvPr>
          <p:cNvSpPr/>
          <p:nvPr/>
        </p:nvSpPr>
        <p:spPr>
          <a:xfrm>
            <a:off x="-6628" y="926674"/>
            <a:ext cx="12192000" cy="877577"/>
          </a:xfrm>
          <a:prstGeom prst="rect">
            <a:avLst/>
          </a:prstGeom>
          <a:solidFill>
            <a:srgbClr val="2B4A9D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2800" b="1" dirty="0"/>
              <a:t>Doğal Seçilim (Natural </a:t>
            </a:r>
            <a:r>
              <a:rPr lang="tr-TR" sz="2800" b="1" dirty="0" err="1"/>
              <a:t>Selection</a:t>
            </a:r>
            <a:r>
              <a:rPr lang="tr-TR" sz="2800" b="1" dirty="0"/>
              <a:t>)</a:t>
            </a:r>
          </a:p>
        </p:txBody>
      </p:sp>
      <p:sp>
        <p:nvSpPr>
          <p:cNvPr id="3" name="İkizkenar Üçgen 2">
            <a:extLst>
              <a:ext uri="{FF2B5EF4-FFF2-40B4-BE49-F238E27FC236}">
                <a16:creationId xmlns:a16="http://schemas.microsoft.com/office/drawing/2014/main" id="{EA91B156-6389-62E6-645E-C6674FDEB271}"/>
              </a:ext>
            </a:extLst>
          </p:cNvPr>
          <p:cNvSpPr/>
          <p:nvPr/>
        </p:nvSpPr>
        <p:spPr>
          <a:xfrm rot="5400000">
            <a:off x="-6628" y="926673"/>
            <a:ext cx="877579" cy="895988"/>
          </a:xfrm>
          <a:prstGeom prst="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cxnSp>
        <p:nvCxnSpPr>
          <p:cNvPr id="14" name="Düz Bağlayıcı 13">
            <a:extLst>
              <a:ext uri="{FF2B5EF4-FFF2-40B4-BE49-F238E27FC236}">
                <a16:creationId xmlns:a16="http://schemas.microsoft.com/office/drawing/2014/main" id="{75B6FC3A-7FAC-5240-EAD9-56FC6815F5B1}"/>
              </a:ext>
            </a:extLst>
          </p:cNvPr>
          <p:cNvCxnSpPr>
            <a:cxnSpLocks/>
          </p:cNvCxnSpPr>
          <p:nvPr/>
        </p:nvCxnSpPr>
        <p:spPr>
          <a:xfrm>
            <a:off x="139249" y="909640"/>
            <a:ext cx="957956" cy="465555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Düz Bağlayıcı 14">
            <a:extLst>
              <a:ext uri="{FF2B5EF4-FFF2-40B4-BE49-F238E27FC236}">
                <a16:creationId xmlns:a16="http://schemas.microsoft.com/office/drawing/2014/main" id="{24FCCF66-F9FA-B1AB-14EB-5E7BC8C2595B}"/>
              </a:ext>
            </a:extLst>
          </p:cNvPr>
          <p:cNvCxnSpPr>
            <a:cxnSpLocks/>
          </p:cNvCxnSpPr>
          <p:nvPr/>
        </p:nvCxnSpPr>
        <p:spPr>
          <a:xfrm flipV="1">
            <a:off x="221286" y="1370449"/>
            <a:ext cx="880157" cy="441742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3" name="İkizkenar Üçgen 22">
            <a:extLst>
              <a:ext uri="{FF2B5EF4-FFF2-40B4-BE49-F238E27FC236}">
                <a16:creationId xmlns:a16="http://schemas.microsoft.com/office/drawing/2014/main" id="{82E0567B-C0E2-83F8-29EC-F141F4D98B28}"/>
              </a:ext>
            </a:extLst>
          </p:cNvPr>
          <p:cNvSpPr/>
          <p:nvPr/>
        </p:nvSpPr>
        <p:spPr>
          <a:xfrm rot="16200000">
            <a:off x="11305216" y="917467"/>
            <a:ext cx="877579" cy="895988"/>
          </a:xfrm>
          <a:prstGeom prst="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cxnSp>
        <p:nvCxnSpPr>
          <p:cNvPr id="24" name="Düz Bağlayıcı 23">
            <a:extLst>
              <a:ext uri="{FF2B5EF4-FFF2-40B4-BE49-F238E27FC236}">
                <a16:creationId xmlns:a16="http://schemas.microsoft.com/office/drawing/2014/main" id="{26627132-A728-46B0-FDAA-C81A44AB4073}"/>
              </a:ext>
            </a:extLst>
          </p:cNvPr>
          <p:cNvCxnSpPr>
            <a:cxnSpLocks/>
          </p:cNvCxnSpPr>
          <p:nvPr/>
        </p:nvCxnSpPr>
        <p:spPr>
          <a:xfrm flipV="1">
            <a:off x="11112222" y="909640"/>
            <a:ext cx="906463" cy="449249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Düz Bağlayıcı 24">
            <a:extLst>
              <a:ext uri="{FF2B5EF4-FFF2-40B4-BE49-F238E27FC236}">
                <a16:creationId xmlns:a16="http://schemas.microsoft.com/office/drawing/2014/main" id="{C963A041-0F36-7CC0-7F5F-6C9668817C8B}"/>
              </a:ext>
            </a:extLst>
          </p:cNvPr>
          <p:cNvCxnSpPr>
            <a:cxnSpLocks/>
          </p:cNvCxnSpPr>
          <p:nvPr/>
        </p:nvCxnSpPr>
        <p:spPr>
          <a:xfrm flipH="1" flipV="1">
            <a:off x="11112222" y="1358889"/>
            <a:ext cx="927273" cy="473075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aphicFrame>
        <p:nvGraphicFramePr>
          <p:cNvPr id="6" name="Tablo 5">
            <a:extLst>
              <a:ext uri="{FF2B5EF4-FFF2-40B4-BE49-F238E27FC236}">
                <a16:creationId xmlns:a16="http://schemas.microsoft.com/office/drawing/2014/main" id="{46D4E2B4-E1AB-1492-A2DB-D03D0614E43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72793337"/>
              </p:ext>
            </p:extLst>
          </p:nvPr>
        </p:nvGraphicFramePr>
        <p:xfrm>
          <a:off x="3334196" y="2933441"/>
          <a:ext cx="8128002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54667">
                  <a:extLst>
                    <a:ext uri="{9D8B030D-6E8A-4147-A177-3AD203B41FA5}">
                      <a16:colId xmlns:a16="http://schemas.microsoft.com/office/drawing/2014/main" val="1077246394"/>
                    </a:ext>
                  </a:extLst>
                </a:gridCol>
                <a:gridCol w="1354667">
                  <a:extLst>
                    <a:ext uri="{9D8B030D-6E8A-4147-A177-3AD203B41FA5}">
                      <a16:colId xmlns:a16="http://schemas.microsoft.com/office/drawing/2014/main" val="963773148"/>
                    </a:ext>
                  </a:extLst>
                </a:gridCol>
                <a:gridCol w="1354667">
                  <a:extLst>
                    <a:ext uri="{9D8B030D-6E8A-4147-A177-3AD203B41FA5}">
                      <a16:colId xmlns:a16="http://schemas.microsoft.com/office/drawing/2014/main" val="1761893082"/>
                    </a:ext>
                  </a:extLst>
                </a:gridCol>
                <a:gridCol w="1354667">
                  <a:extLst>
                    <a:ext uri="{9D8B030D-6E8A-4147-A177-3AD203B41FA5}">
                      <a16:colId xmlns:a16="http://schemas.microsoft.com/office/drawing/2014/main" val="527859468"/>
                    </a:ext>
                  </a:extLst>
                </a:gridCol>
                <a:gridCol w="1354667">
                  <a:extLst>
                    <a:ext uri="{9D8B030D-6E8A-4147-A177-3AD203B41FA5}">
                      <a16:colId xmlns:a16="http://schemas.microsoft.com/office/drawing/2014/main" val="2965009527"/>
                    </a:ext>
                  </a:extLst>
                </a:gridCol>
                <a:gridCol w="1354667">
                  <a:extLst>
                    <a:ext uri="{9D8B030D-6E8A-4147-A177-3AD203B41FA5}">
                      <a16:colId xmlns:a16="http://schemas.microsoft.com/office/drawing/2014/main" val="93892942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tr-TR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>
                          <a:solidFill>
                            <a:schemeClr val="tx1"/>
                          </a:solidFill>
                        </a:rPr>
                        <a:t>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6908111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>
                          <a:solidFill>
                            <a:schemeClr val="tx1"/>
                          </a:solidFill>
                        </a:rPr>
                        <a:t>0,0609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tr-TR" dirty="0">
                          <a:solidFill>
                            <a:schemeClr val="tx1"/>
                          </a:solidFill>
                        </a:rPr>
                        <a:t>0,2258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tr-TR" dirty="0">
                          <a:solidFill>
                            <a:schemeClr val="tx1"/>
                          </a:solidFill>
                        </a:rPr>
                        <a:t>0,0860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tr-TR" dirty="0">
                          <a:solidFill>
                            <a:schemeClr val="tx1"/>
                          </a:solidFill>
                        </a:rPr>
                        <a:t>0,2903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tr-TR" dirty="0">
                          <a:solidFill>
                            <a:schemeClr val="tx1"/>
                          </a:solidFill>
                        </a:rPr>
                        <a:t>0,1398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tr-TR" dirty="0">
                          <a:solidFill>
                            <a:schemeClr val="tx1"/>
                          </a:solidFill>
                        </a:rPr>
                        <a:t>0,1971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53254131"/>
                  </a:ext>
                </a:extLst>
              </a:tr>
            </a:tbl>
          </a:graphicData>
        </a:graphic>
      </p:graphicFrame>
      <p:sp>
        <p:nvSpPr>
          <p:cNvPr id="7" name="Metin kutusu 6">
            <a:extLst>
              <a:ext uri="{FF2B5EF4-FFF2-40B4-BE49-F238E27FC236}">
                <a16:creationId xmlns:a16="http://schemas.microsoft.com/office/drawing/2014/main" id="{B6F7142C-4828-61ED-5C10-1BF8E9FDAE01}"/>
              </a:ext>
            </a:extLst>
          </p:cNvPr>
          <p:cNvSpPr txBox="1"/>
          <p:nvPr/>
        </p:nvSpPr>
        <p:spPr>
          <a:xfrm>
            <a:off x="598348" y="2970487"/>
            <a:ext cx="22076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/>
              <a:t>Bireylerin normalize edilmiş değerleri</a:t>
            </a:r>
          </a:p>
        </p:txBody>
      </p:sp>
      <p:graphicFrame>
        <p:nvGraphicFramePr>
          <p:cNvPr id="8" name="Tablo 7">
            <a:extLst>
              <a:ext uri="{FF2B5EF4-FFF2-40B4-BE49-F238E27FC236}">
                <a16:creationId xmlns:a16="http://schemas.microsoft.com/office/drawing/2014/main" id="{C02EC456-FC40-4C8F-E106-94E4F394361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84214654"/>
              </p:ext>
            </p:extLst>
          </p:nvPr>
        </p:nvGraphicFramePr>
        <p:xfrm>
          <a:off x="3334196" y="4297644"/>
          <a:ext cx="8128002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54667">
                  <a:extLst>
                    <a:ext uri="{9D8B030D-6E8A-4147-A177-3AD203B41FA5}">
                      <a16:colId xmlns:a16="http://schemas.microsoft.com/office/drawing/2014/main" val="1077246394"/>
                    </a:ext>
                  </a:extLst>
                </a:gridCol>
                <a:gridCol w="1354667">
                  <a:extLst>
                    <a:ext uri="{9D8B030D-6E8A-4147-A177-3AD203B41FA5}">
                      <a16:colId xmlns:a16="http://schemas.microsoft.com/office/drawing/2014/main" val="963773148"/>
                    </a:ext>
                  </a:extLst>
                </a:gridCol>
                <a:gridCol w="1354667">
                  <a:extLst>
                    <a:ext uri="{9D8B030D-6E8A-4147-A177-3AD203B41FA5}">
                      <a16:colId xmlns:a16="http://schemas.microsoft.com/office/drawing/2014/main" val="1761893082"/>
                    </a:ext>
                  </a:extLst>
                </a:gridCol>
                <a:gridCol w="1354667">
                  <a:extLst>
                    <a:ext uri="{9D8B030D-6E8A-4147-A177-3AD203B41FA5}">
                      <a16:colId xmlns:a16="http://schemas.microsoft.com/office/drawing/2014/main" val="527859468"/>
                    </a:ext>
                  </a:extLst>
                </a:gridCol>
                <a:gridCol w="1354667">
                  <a:extLst>
                    <a:ext uri="{9D8B030D-6E8A-4147-A177-3AD203B41FA5}">
                      <a16:colId xmlns:a16="http://schemas.microsoft.com/office/drawing/2014/main" val="2965009527"/>
                    </a:ext>
                  </a:extLst>
                </a:gridCol>
                <a:gridCol w="1354667">
                  <a:extLst>
                    <a:ext uri="{9D8B030D-6E8A-4147-A177-3AD203B41FA5}">
                      <a16:colId xmlns:a16="http://schemas.microsoft.com/office/drawing/2014/main" val="93892942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tr-TR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>
                          <a:solidFill>
                            <a:schemeClr val="tx1"/>
                          </a:solidFill>
                        </a:rPr>
                        <a:t>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6908111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>
                          <a:solidFill>
                            <a:schemeClr val="tx1"/>
                          </a:solidFill>
                        </a:rPr>
                        <a:t>0,2903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tr-TR" dirty="0">
                          <a:solidFill>
                            <a:schemeClr val="tx1"/>
                          </a:solidFill>
                        </a:rPr>
                        <a:t>0,2258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tr-TR" dirty="0">
                          <a:solidFill>
                            <a:schemeClr val="tx1"/>
                          </a:solidFill>
                        </a:rPr>
                        <a:t>0,1971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tr-TR" dirty="0">
                          <a:solidFill>
                            <a:schemeClr val="tx1"/>
                          </a:solidFill>
                        </a:rPr>
                        <a:t>0,1398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tr-TR" dirty="0">
                          <a:solidFill>
                            <a:schemeClr val="tx1"/>
                          </a:solidFill>
                        </a:rPr>
                        <a:t>0,0860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tr-TR" dirty="0">
                          <a:solidFill>
                            <a:schemeClr val="tx1"/>
                          </a:solidFill>
                        </a:rPr>
                        <a:t>0,0609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53254131"/>
                  </a:ext>
                </a:extLst>
              </a:tr>
            </a:tbl>
          </a:graphicData>
        </a:graphic>
      </p:graphicFrame>
      <p:sp>
        <p:nvSpPr>
          <p:cNvPr id="10" name="Metin kutusu 9">
            <a:extLst>
              <a:ext uri="{FF2B5EF4-FFF2-40B4-BE49-F238E27FC236}">
                <a16:creationId xmlns:a16="http://schemas.microsoft.com/office/drawing/2014/main" id="{FC2AAEAD-8D76-3FC7-A135-ADCCA22E3C86}"/>
              </a:ext>
            </a:extLst>
          </p:cNvPr>
          <p:cNvSpPr txBox="1"/>
          <p:nvPr/>
        </p:nvSpPr>
        <p:spPr>
          <a:xfrm>
            <a:off x="387473" y="4375568"/>
            <a:ext cx="291503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/>
              <a:t>Bireylerin sıralı olarak normalize edilmiş değerleri </a:t>
            </a:r>
          </a:p>
        </p:txBody>
      </p:sp>
    </p:spTree>
    <p:extLst>
      <p:ext uri="{BB962C8B-B14F-4D97-AF65-F5344CB8AC3E}">
        <p14:creationId xmlns:p14="http://schemas.microsoft.com/office/powerpoint/2010/main" val="34516705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Metin kutusu 4">
            <a:extLst>
              <a:ext uri="{FF2B5EF4-FFF2-40B4-BE49-F238E27FC236}">
                <a16:creationId xmlns:a16="http://schemas.microsoft.com/office/drawing/2014/main" id="{E676B62F-4826-678B-4DDB-AECADE1599DE}"/>
              </a:ext>
            </a:extLst>
          </p:cNvPr>
          <p:cNvSpPr txBox="1"/>
          <p:nvPr/>
        </p:nvSpPr>
        <p:spPr>
          <a:xfrm>
            <a:off x="11584141" y="6488668"/>
            <a:ext cx="6078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/>
              <a:t>KNE</a:t>
            </a:r>
          </a:p>
        </p:txBody>
      </p:sp>
      <p:sp>
        <p:nvSpPr>
          <p:cNvPr id="17" name="Rectangle 1">
            <a:extLst>
              <a:ext uri="{FF2B5EF4-FFF2-40B4-BE49-F238E27FC236}">
                <a16:creationId xmlns:a16="http://schemas.microsoft.com/office/drawing/2014/main" id="{42E9BF1C-0C6F-6D4B-447A-0421C30C6D6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2" name="Dikdörtgen 1">
            <a:extLst>
              <a:ext uri="{FF2B5EF4-FFF2-40B4-BE49-F238E27FC236}">
                <a16:creationId xmlns:a16="http://schemas.microsoft.com/office/drawing/2014/main" id="{3B3FE205-2553-F574-DC99-0187D10EE272}"/>
              </a:ext>
            </a:extLst>
          </p:cNvPr>
          <p:cNvSpPr/>
          <p:nvPr/>
        </p:nvSpPr>
        <p:spPr>
          <a:xfrm>
            <a:off x="0" y="338576"/>
            <a:ext cx="12192000" cy="877577"/>
          </a:xfrm>
          <a:prstGeom prst="rect">
            <a:avLst/>
          </a:prstGeom>
          <a:solidFill>
            <a:srgbClr val="2B4A9D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2800" b="1" dirty="0"/>
              <a:t>Doğal Seçilim (Natural </a:t>
            </a:r>
            <a:r>
              <a:rPr lang="tr-TR" sz="2800" b="1" dirty="0" err="1"/>
              <a:t>Selection</a:t>
            </a:r>
            <a:r>
              <a:rPr lang="tr-TR" sz="2800" b="1" dirty="0"/>
              <a:t>)</a:t>
            </a:r>
          </a:p>
        </p:txBody>
      </p:sp>
      <p:sp>
        <p:nvSpPr>
          <p:cNvPr id="3" name="İkizkenar Üçgen 2">
            <a:extLst>
              <a:ext uri="{FF2B5EF4-FFF2-40B4-BE49-F238E27FC236}">
                <a16:creationId xmlns:a16="http://schemas.microsoft.com/office/drawing/2014/main" id="{EA91B156-6389-62E6-645E-C6674FDEB271}"/>
              </a:ext>
            </a:extLst>
          </p:cNvPr>
          <p:cNvSpPr/>
          <p:nvPr/>
        </p:nvSpPr>
        <p:spPr>
          <a:xfrm rot="5400000">
            <a:off x="0" y="338575"/>
            <a:ext cx="877579" cy="895988"/>
          </a:xfrm>
          <a:prstGeom prst="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cxnSp>
        <p:nvCxnSpPr>
          <p:cNvPr id="14" name="Düz Bağlayıcı 13">
            <a:extLst>
              <a:ext uri="{FF2B5EF4-FFF2-40B4-BE49-F238E27FC236}">
                <a16:creationId xmlns:a16="http://schemas.microsoft.com/office/drawing/2014/main" id="{75B6FC3A-7FAC-5240-EAD9-56FC6815F5B1}"/>
              </a:ext>
            </a:extLst>
          </p:cNvPr>
          <p:cNvCxnSpPr>
            <a:cxnSpLocks/>
          </p:cNvCxnSpPr>
          <p:nvPr/>
        </p:nvCxnSpPr>
        <p:spPr>
          <a:xfrm>
            <a:off x="145877" y="321542"/>
            <a:ext cx="957956" cy="465555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Düz Bağlayıcı 14">
            <a:extLst>
              <a:ext uri="{FF2B5EF4-FFF2-40B4-BE49-F238E27FC236}">
                <a16:creationId xmlns:a16="http://schemas.microsoft.com/office/drawing/2014/main" id="{24FCCF66-F9FA-B1AB-14EB-5E7BC8C2595B}"/>
              </a:ext>
            </a:extLst>
          </p:cNvPr>
          <p:cNvCxnSpPr>
            <a:cxnSpLocks/>
          </p:cNvCxnSpPr>
          <p:nvPr/>
        </p:nvCxnSpPr>
        <p:spPr>
          <a:xfrm flipV="1">
            <a:off x="227914" y="782351"/>
            <a:ext cx="880157" cy="441742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3" name="İkizkenar Üçgen 22">
            <a:extLst>
              <a:ext uri="{FF2B5EF4-FFF2-40B4-BE49-F238E27FC236}">
                <a16:creationId xmlns:a16="http://schemas.microsoft.com/office/drawing/2014/main" id="{82E0567B-C0E2-83F8-29EC-F141F4D98B28}"/>
              </a:ext>
            </a:extLst>
          </p:cNvPr>
          <p:cNvSpPr/>
          <p:nvPr/>
        </p:nvSpPr>
        <p:spPr>
          <a:xfrm rot="16200000">
            <a:off x="11311844" y="329369"/>
            <a:ext cx="877579" cy="895988"/>
          </a:xfrm>
          <a:prstGeom prst="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cxnSp>
        <p:nvCxnSpPr>
          <p:cNvPr id="24" name="Düz Bağlayıcı 23">
            <a:extLst>
              <a:ext uri="{FF2B5EF4-FFF2-40B4-BE49-F238E27FC236}">
                <a16:creationId xmlns:a16="http://schemas.microsoft.com/office/drawing/2014/main" id="{26627132-A728-46B0-FDAA-C81A44AB4073}"/>
              </a:ext>
            </a:extLst>
          </p:cNvPr>
          <p:cNvCxnSpPr>
            <a:cxnSpLocks/>
          </p:cNvCxnSpPr>
          <p:nvPr/>
        </p:nvCxnSpPr>
        <p:spPr>
          <a:xfrm flipV="1">
            <a:off x="11118850" y="321542"/>
            <a:ext cx="906463" cy="449249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Düz Bağlayıcı 24">
            <a:extLst>
              <a:ext uri="{FF2B5EF4-FFF2-40B4-BE49-F238E27FC236}">
                <a16:creationId xmlns:a16="http://schemas.microsoft.com/office/drawing/2014/main" id="{C963A041-0F36-7CC0-7F5F-6C9668817C8B}"/>
              </a:ext>
            </a:extLst>
          </p:cNvPr>
          <p:cNvCxnSpPr>
            <a:cxnSpLocks/>
          </p:cNvCxnSpPr>
          <p:nvPr/>
        </p:nvCxnSpPr>
        <p:spPr>
          <a:xfrm flipH="1" flipV="1">
            <a:off x="11118850" y="770791"/>
            <a:ext cx="927273" cy="473075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aphicFrame>
        <p:nvGraphicFramePr>
          <p:cNvPr id="8" name="Tablo 7">
            <a:extLst>
              <a:ext uri="{FF2B5EF4-FFF2-40B4-BE49-F238E27FC236}">
                <a16:creationId xmlns:a16="http://schemas.microsoft.com/office/drawing/2014/main" id="{C02EC456-FC40-4C8F-E106-94E4F394361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70929141"/>
              </p:ext>
            </p:extLst>
          </p:nvPr>
        </p:nvGraphicFramePr>
        <p:xfrm>
          <a:off x="3370013" y="2300205"/>
          <a:ext cx="8128002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54667">
                  <a:extLst>
                    <a:ext uri="{9D8B030D-6E8A-4147-A177-3AD203B41FA5}">
                      <a16:colId xmlns:a16="http://schemas.microsoft.com/office/drawing/2014/main" val="1077246394"/>
                    </a:ext>
                  </a:extLst>
                </a:gridCol>
                <a:gridCol w="1354667">
                  <a:extLst>
                    <a:ext uri="{9D8B030D-6E8A-4147-A177-3AD203B41FA5}">
                      <a16:colId xmlns:a16="http://schemas.microsoft.com/office/drawing/2014/main" val="963773148"/>
                    </a:ext>
                  </a:extLst>
                </a:gridCol>
                <a:gridCol w="1354667">
                  <a:extLst>
                    <a:ext uri="{9D8B030D-6E8A-4147-A177-3AD203B41FA5}">
                      <a16:colId xmlns:a16="http://schemas.microsoft.com/office/drawing/2014/main" val="1761893082"/>
                    </a:ext>
                  </a:extLst>
                </a:gridCol>
                <a:gridCol w="1354667">
                  <a:extLst>
                    <a:ext uri="{9D8B030D-6E8A-4147-A177-3AD203B41FA5}">
                      <a16:colId xmlns:a16="http://schemas.microsoft.com/office/drawing/2014/main" val="527859468"/>
                    </a:ext>
                  </a:extLst>
                </a:gridCol>
                <a:gridCol w="1354667">
                  <a:extLst>
                    <a:ext uri="{9D8B030D-6E8A-4147-A177-3AD203B41FA5}">
                      <a16:colId xmlns:a16="http://schemas.microsoft.com/office/drawing/2014/main" val="2965009527"/>
                    </a:ext>
                  </a:extLst>
                </a:gridCol>
                <a:gridCol w="1354667">
                  <a:extLst>
                    <a:ext uri="{9D8B030D-6E8A-4147-A177-3AD203B41FA5}">
                      <a16:colId xmlns:a16="http://schemas.microsoft.com/office/drawing/2014/main" val="93892942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tr-TR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>
                          <a:solidFill>
                            <a:schemeClr val="tx1"/>
                          </a:solidFill>
                        </a:rPr>
                        <a:t>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6908111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>
                          <a:solidFill>
                            <a:schemeClr val="tx1"/>
                          </a:solidFill>
                        </a:rPr>
                        <a:t>0,2903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tr-TR" dirty="0">
                          <a:solidFill>
                            <a:schemeClr val="tx1"/>
                          </a:solidFill>
                        </a:rPr>
                        <a:t>0,2258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tr-TR" dirty="0">
                          <a:solidFill>
                            <a:schemeClr val="tx1"/>
                          </a:solidFill>
                        </a:rPr>
                        <a:t>0,1971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tr-TR" dirty="0">
                          <a:solidFill>
                            <a:schemeClr val="tx1"/>
                          </a:solidFill>
                        </a:rPr>
                        <a:t>0,1398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tr-TR" dirty="0">
                          <a:solidFill>
                            <a:schemeClr val="tx1"/>
                          </a:solidFill>
                        </a:rPr>
                        <a:t>0,0860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tr-TR" dirty="0">
                          <a:solidFill>
                            <a:schemeClr val="tx1"/>
                          </a:solidFill>
                        </a:rPr>
                        <a:t>0,0609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53254131"/>
                  </a:ext>
                </a:extLst>
              </a:tr>
            </a:tbl>
          </a:graphicData>
        </a:graphic>
      </p:graphicFrame>
      <p:sp>
        <p:nvSpPr>
          <p:cNvPr id="10" name="Metin kutusu 9">
            <a:extLst>
              <a:ext uri="{FF2B5EF4-FFF2-40B4-BE49-F238E27FC236}">
                <a16:creationId xmlns:a16="http://schemas.microsoft.com/office/drawing/2014/main" id="{FC2AAEAD-8D76-3FC7-A135-ADCCA22E3C86}"/>
              </a:ext>
            </a:extLst>
          </p:cNvPr>
          <p:cNvSpPr txBox="1"/>
          <p:nvPr/>
        </p:nvSpPr>
        <p:spPr>
          <a:xfrm>
            <a:off x="423290" y="2378129"/>
            <a:ext cx="291503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/>
              <a:t>Bireylerin sıralı olarak normalize edilmiş değerleri </a:t>
            </a:r>
          </a:p>
        </p:txBody>
      </p:sp>
      <p:sp>
        <p:nvSpPr>
          <p:cNvPr id="4" name="Sağ Ayraç 3">
            <a:extLst>
              <a:ext uri="{FF2B5EF4-FFF2-40B4-BE49-F238E27FC236}">
                <a16:creationId xmlns:a16="http://schemas.microsoft.com/office/drawing/2014/main" id="{20C5A850-67AD-E137-9359-636E4A649BA5}"/>
              </a:ext>
            </a:extLst>
          </p:cNvPr>
          <p:cNvSpPr/>
          <p:nvPr/>
        </p:nvSpPr>
        <p:spPr>
          <a:xfrm rot="5400000">
            <a:off x="7220206" y="-808308"/>
            <a:ext cx="427615" cy="8128001"/>
          </a:xfrm>
          <a:prstGeom prst="rightBrac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graphicFrame>
        <p:nvGraphicFramePr>
          <p:cNvPr id="9" name="Tablo 8">
            <a:extLst>
              <a:ext uri="{FF2B5EF4-FFF2-40B4-BE49-F238E27FC236}">
                <a16:creationId xmlns:a16="http://schemas.microsoft.com/office/drawing/2014/main" id="{D3CE3BAB-5186-64F8-E97A-1FD23B26B81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37538988"/>
              </p:ext>
            </p:extLst>
          </p:nvPr>
        </p:nvGraphicFramePr>
        <p:xfrm>
          <a:off x="3370012" y="4389965"/>
          <a:ext cx="8128002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54667">
                  <a:extLst>
                    <a:ext uri="{9D8B030D-6E8A-4147-A177-3AD203B41FA5}">
                      <a16:colId xmlns:a16="http://schemas.microsoft.com/office/drawing/2014/main" val="1077246394"/>
                    </a:ext>
                  </a:extLst>
                </a:gridCol>
                <a:gridCol w="1354667">
                  <a:extLst>
                    <a:ext uri="{9D8B030D-6E8A-4147-A177-3AD203B41FA5}">
                      <a16:colId xmlns:a16="http://schemas.microsoft.com/office/drawing/2014/main" val="963773148"/>
                    </a:ext>
                  </a:extLst>
                </a:gridCol>
                <a:gridCol w="1354667">
                  <a:extLst>
                    <a:ext uri="{9D8B030D-6E8A-4147-A177-3AD203B41FA5}">
                      <a16:colId xmlns:a16="http://schemas.microsoft.com/office/drawing/2014/main" val="1761893082"/>
                    </a:ext>
                  </a:extLst>
                </a:gridCol>
                <a:gridCol w="1354667">
                  <a:extLst>
                    <a:ext uri="{9D8B030D-6E8A-4147-A177-3AD203B41FA5}">
                      <a16:colId xmlns:a16="http://schemas.microsoft.com/office/drawing/2014/main" val="527859468"/>
                    </a:ext>
                  </a:extLst>
                </a:gridCol>
                <a:gridCol w="1354667">
                  <a:extLst>
                    <a:ext uri="{9D8B030D-6E8A-4147-A177-3AD203B41FA5}">
                      <a16:colId xmlns:a16="http://schemas.microsoft.com/office/drawing/2014/main" val="2965009527"/>
                    </a:ext>
                  </a:extLst>
                </a:gridCol>
                <a:gridCol w="1354667">
                  <a:extLst>
                    <a:ext uri="{9D8B030D-6E8A-4147-A177-3AD203B41FA5}">
                      <a16:colId xmlns:a16="http://schemas.microsoft.com/office/drawing/2014/main" val="93892942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tr-TR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>
                          <a:solidFill>
                            <a:schemeClr val="tx1"/>
                          </a:solidFill>
                        </a:rPr>
                        <a:t>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6908111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tr-TR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tr-TR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tr-TR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tr-TR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tr-TR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53254131"/>
                  </a:ext>
                </a:extLst>
              </a:tr>
            </a:tbl>
          </a:graphicData>
        </a:graphic>
      </p:graphicFrame>
      <p:sp>
        <p:nvSpPr>
          <p:cNvPr id="11" name="Metin kutusu 10">
            <a:extLst>
              <a:ext uri="{FF2B5EF4-FFF2-40B4-BE49-F238E27FC236}">
                <a16:creationId xmlns:a16="http://schemas.microsoft.com/office/drawing/2014/main" id="{3926CC09-E426-852C-6110-B75C23AFCB8B}"/>
              </a:ext>
            </a:extLst>
          </p:cNvPr>
          <p:cNvSpPr txBox="1"/>
          <p:nvPr/>
        </p:nvSpPr>
        <p:spPr>
          <a:xfrm>
            <a:off x="598348" y="4437639"/>
            <a:ext cx="194555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/>
              <a:t>Bireylerin </a:t>
            </a:r>
          </a:p>
          <a:p>
            <a:r>
              <a:rPr lang="tr-TR" dirty="0"/>
              <a:t>kümülatif toplamı</a:t>
            </a:r>
          </a:p>
        </p:txBody>
      </p:sp>
      <p:sp>
        <p:nvSpPr>
          <p:cNvPr id="13" name="Metin kutusu 12">
            <a:extLst>
              <a:ext uri="{FF2B5EF4-FFF2-40B4-BE49-F238E27FC236}">
                <a16:creationId xmlns:a16="http://schemas.microsoft.com/office/drawing/2014/main" id="{6F59AB68-B9DB-2F08-0F31-0A35DFA835A7}"/>
              </a:ext>
            </a:extLst>
          </p:cNvPr>
          <p:cNvSpPr txBox="1"/>
          <p:nvPr/>
        </p:nvSpPr>
        <p:spPr>
          <a:xfrm>
            <a:off x="4777141" y="3517865"/>
            <a:ext cx="56975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>
                <a:solidFill>
                  <a:schemeClr val="tx1"/>
                </a:solidFill>
              </a:rPr>
              <a:t>0,2903 + 0,2258 + 0,1971 + 0,1398 + 0,0860 + 0,0609 = 1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902736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11" grpId="0"/>
      <p:bldP spid="1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Metin kutusu 4">
            <a:extLst>
              <a:ext uri="{FF2B5EF4-FFF2-40B4-BE49-F238E27FC236}">
                <a16:creationId xmlns:a16="http://schemas.microsoft.com/office/drawing/2014/main" id="{E676B62F-4826-678B-4DDB-AECADE1599DE}"/>
              </a:ext>
            </a:extLst>
          </p:cNvPr>
          <p:cNvSpPr txBox="1"/>
          <p:nvPr/>
        </p:nvSpPr>
        <p:spPr>
          <a:xfrm>
            <a:off x="11584141" y="6488668"/>
            <a:ext cx="6078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/>
              <a:t>KNE</a:t>
            </a:r>
          </a:p>
        </p:txBody>
      </p:sp>
      <p:sp>
        <p:nvSpPr>
          <p:cNvPr id="17" name="Rectangle 1">
            <a:extLst>
              <a:ext uri="{FF2B5EF4-FFF2-40B4-BE49-F238E27FC236}">
                <a16:creationId xmlns:a16="http://schemas.microsoft.com/office/drawing/2014/main" id="{42E9BF1C-0C6F-6D4B-447A-0421C30C6D6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2" name="Dikdörtgen 1">
            <a:extLst>
              <a:ext uri="{FF2B5EF4-FFF2-40B4-BE49-F238E27FC236}">
                <a16:creationId xmlns:a16="http://schemas.microsoft.com/office/drawing/2014/main" id="{3B3FE205-2553-F574-DC99-0187D10EE272}"/>
              </a:ext>
            </a:extLst>
          </p:cNvPr>
          <p:cNvSpPr/>
          <p:nvPr/>
        </p:nvSpPr>
        <p:spPr>
          <a:xfrm>
            <a:off x="0" y="338576"/>
            <a:ext cx="12192000" cy="877577"/>
          </a:xfrm>
          <a:prstGeom prst="rect">
            <a:avLst/>
          </a:prstGeom>
          <a:solidFill>
            <a:srgbClr val="2B4A9D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2800" b="1" dirty="0"/>
              <a:t>Doğal Seçilim (Natural </a:t>
            </a:r>
            <a:r>
              <a:rPr lang="tr-TR" sz="2800" b="1" dirty="0" err="1"/>
              <a:t>Selection</a:t>
            </a:r>
            <a:r>
              <a:rPr lang="tr-TR" sz="2800" b="1" dirty="0"/>
              <a:t>)</a:t>
            </a:r>
          </a:p>
        </p:txBody>
      </p:sp>
      <p:sp>
        <p:nvSpPr>
          <p:cNvPr id="3" name="İkizkenar Üçgen 2">
            <a:extLst>
              <a:ext uri="{FF2B5EF4-FFF2-40B4-BE49-F238E27FC236}">
                <a16:creationId xmlns:a16="http://schemas.microsoft.com/office/drawing/2014/main" id="{EA91B156-6389-62E6-645E-C6674FDEB271}"/>
              </a:ext>
            </a:extLst>
          </p:cNvPr>
          <p:cNvSpPr/>
          <p:nvPr/>
        </p:nvSpPr>
        <p:spPr>
          <a:xfrm rot="5400000">
            <a:off x="0" y="338575"/>
            <a:ext cx="877579" cy="895988"/>
          </a:xfrm>
          <a:prstGeom prst="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cxnSp>
        <p:nvCxnSpPr>
          <p:cNvPr id="14" name="Düz Bağlayıcı 13">
            <a:extLst>
              <a:ext uri="{FF2B5EF4-FFF2-40B4-BE49-F238E27FC236}">
                <a16:creationId xmlns:a16="http://schemas.microsoft.com/office/drawing/2014/main" id="{75B6FC3A-7FAC-5240-EAD9-56FC6815F5B1}"/>
              </a:ext>
            </a:extLst>
          </p:cNvPr>
          <p:cNvCxnSpPr>
            <a:cxnSpLocks/>
          </p:cNvCxnSpPr>
          <p:nvPr/>
        </p:nvCxnSpPr>
        <p:spPr>
          <a:xfrm>
            <a:off x="145877" y="321542"/>
            <a:ext cx="957956" cy="465555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Düz Bağlayıcı 14">
            <a:extLst>
              <a:ext uri="{FF2B5EF4-FFF2-40B4-BE49-F238E27FC236}">
                <a16:creationId xmlns:a16="http://schemas.microsoft.com/office/drawing/2014/main" id="{24FCCF66-F9FA-B1AB-14EB-5E7BC8C2595B}"/>
              </a:ext>
            </a:extLst>
          </p:cNvPr>
          <p:cNvCxnSpPr>
            <a:cxnSpLocks/>
          </p:cNvCxnSpPr>
          <p:nvPr/>
        </p:nvCxnSpPr>
        <p:spPr>
          <a:xfrm flipV="1">
            <a:off x="227914" y="782351"/>
            <a:ext cx="880157" cy="441742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3" name="İkizkenar Üçgen 22">
            <a:extLst>
              <a:ext uri="{FF2B5EF4-FFF2-40B4-BE49-F238E27FC236}">
                <a16:creationId xmlns:a16="http://schemas.microsoft.com/office/drawing/2014/main" id="{82E0567B-C0E2-83F8-29EC-F141F4D98B28}"/>
              </a:ext>
            </a:extLst>
          </p:cNvPr>
          <p:cNvSpPr/>
          <p:nvPr/>
        </p:nvSpPr>
        <p:spPr>
          <a:xfrm rot="16200000">
            <a:off x="11311844" y="329369"/>
            <a:ext cx="877579" cy="895988"/>
          </a:xfrm>
          <a:prstGeom prst="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cxnSp>
        <p:nvCxnSpPr>
          <p:cNvPr id="24" name="Düz Bağlayıcı 23">
            <a:extLst>
              <a:ext uri="{FF2B5EF4-FFF2-40B4-BE49-F238E27FC236}">
                <a16:creationId xmlns:a16="http://schemas.microsoft.com/office/drawing/2014/main" id="{26627132-A728-46B0-FDAA-C81A44AB4073}"/>
              </a:ext>
            </a:extLst>
          </p:cNvPr>
          <p:cNvCxnSpPr>
            <a:cxnSpLocks/>
          </p:cNvCxnSpPr>
          <p:nvPr/>
        </p:nvCxnSpPr>
        <p:spPr>
          <a:xfrm flipV="1">
            <a:off x="11118850" y="321542"/>
            <a:ext cx="906463" cy="449249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Düz Bağlayıcı 24">
            <a:extLst>
              <a:ext uri="{FF2B5EF4-FFF2-40B4-BE49-F238E27FC236}">
                <a16:creationId xmlns:a16="http://schemas.microsoft.com/office/drawing/2014/main" id="{C963A041-0F36-7CC0-7F5F-6C9668817C8B}"/>
              </a:ext>
            </a:extLst>
          </p:cNvPr>
          <p:cNvCxnSpPr>
            <a:cxnSpLocks/>
          </p:cNvCxnSpPr>
          <p:nvPr/>
        </p:nvCxnSpPr>
        <p:spPr>
          <a:xfrm flipH="1" flipV="1">
            <a:off x="11118850" y="770791"/>
            <a:ext cx="927273" cy="473075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aphicFrame>
        <p:nvGraphicFramePr>
          <p:cNvPr id="8" name="Tablo 7">
            <a:extLst>
              <a:ext uri="{FF2B5EF4-FFF2-40B4-BE49-F238E27FC236}">
                <a16:creationId xmlns:a16="http://schemas.microsoft.com/office/drawing/2014/main" id="{C02EC456-FC40-4C8F-E106-94E4F3943614}"/>
              </a:ext>
            </a:extLst>
          </p:cNvPr>
          <p:cNvGraphicFramePr>
            <a:graphicFrameLocks noGrp="1"/>
          </p:cNvGraphicFramePr>
          <p:nvPr/>
        </p:nvGraphicFramePr>
        <p:xfrm>
          <a:off x="3370013" y="2300205"/>
          <a:ext cx="8128002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54667">
                  <a:extLst>
                    <a:ext uri="{9D8B030D-6E8A-4147-A177-3AD203B41FA5}">
                      <a16:colId xmlns:a16="http://schemas.microsoft.com/office/drawing/2014/main" val="1077246394"/>
                    </a:ext>
                  </a:extLst>
                </a:gridCol>
                <a:gridCol w="1354667">
                  <a:extLst>
                    <a:ext uri="{9D8B030D-6E8A-4147-A177-3AD203B41FA5}">
                      <a16:colId xmlns:a16="http://schemas.microsoft.com/office/drawing/2014/main" val="963773148"/>
                    </a:ext>
                  </a:extLst>
                </a:gridCol>
                <a:gridCol w="1354667">
                  <a:extLst>
                    <a:ext uri="{9D8B030D-6E8A-4147-A177-3AD203B41FA5}">
                      <a16:colId xmlns:a16="http://schemas.microsoft.com/office/drawing/2014/main" val="1761893082"/>
                    </a:ext>
                  </a:extLst>
                </a:gridCol>
                <a:gridCol w="1354667">
                  <a:extLst>
                    <a:ext uri="{9D8B030D-6E8A-4147-A177-3AD203B41FA5}">
                      <a16:colId xmlns:a16="http://schemas.microsoft.com/office/drawing/2014/main" val="527859468"/>
                    </a:ext>
                  </a:extLst>
                </a:gridCol>
                <a:gridCol w="1354667">
                  <a:extLst>
                    <a:ext uri="{9D8B030D-6E8A-4147-A177-3AD203B41FA5}">
                      <a16:colId xmlns:a16="http://schemas.microsoft.com/office/drawing/2014/main" val="2965009527"/>
                    </a:ext>
                  </a:extLst>
                </a:gridCol>
                <a:gridCol w="1354667">
                  <a:extLst>
                    <a:ext uri="{9D8B030D-6E8A-4147-A177-3AD203B41FA5}">
                      <a16:colId xmlns:a16="http://schemas.microsoft.com/office/drawing/2014/main" val="93892942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tr-TR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>
                          <a:solidFill>
                            <a:schemeClr val="tx1"/>
                          </a:solidFill>
                        </a:rPr>
                        <a:t>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6908111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>
                          <a:solidFill>
                            <a:schemeClr val="tx1"/>
                          </a:solidFill>
                        </a:rPr>
                        <a:t>0,2903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tr-TR" dirty="0">
                          <a:solidFill>
                            <a:schemeClr val="tx1"/>
                          </a:solidFill>
                        </a:rPr>
                        <a:t>0,2258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tr-TR" dirty="0">
                          <a:solidFill>
                            <a:schemeClr val="tx1"/>
                          </a:solidFill>
                        </a:rPr>
                        <a:t>0,1971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tr-TR" dirty="0">
                          <a:solidFill>
                            <a:schemeClr val="tx1"/>
                          </a:solidFill>
                        </a:rPr>
                        <a:t>0,1398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tr-TR" dirty="0">
                          <a:solidFill>
                            <a:schemeClr val="tx1"/>
                          </a:solidFill>
                        </a:rPr>
                        <a:t>0,0860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tr-TR" dirty="0">
                          <a:solidFill>
                            <a:schemeClr val="tx1"/>
                          </a:solidFill>
                        </a:rPr>
                        <a:t>0,0609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53254131"/>
                  </a:ext>
                </a:extLst>
              </a:tr>
            </a:tbl>
          </a:graphicData>
        </a:graphic>
      </p:graphicFrame>
      <p:sp>
        <p:nvSpPr>
          <p:cNvPr id="10" name="Metin kutusu 9">
            <a:extLst>
              <a:ext uri="{FF2B5EF4-FFF2-40B4-BE49-F238E27FC236}">
                <a16:creationId xmlns:a16="http://schemas.microsoft.com/office/drawing/2014/main" id="{FC2AAEAD-8D76-3FC7-A135-ADCCA22E3C86}"/>
              </a:ext>
            </a:extLst>
          </p:cNvPr>
          <p:cNvSpPr txBox="1"/>
          <p:nvPr/>
        </p:nvSpPr>
        <p:spPr>
          <a:xfrm>
            <a:off x="423290" y="2378129"/>
            <a:ext cx="291503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/>
              <a:t>Bireylerin sıralı olarak normalize edilmiş değerleri </a:t>
            </a:r>
          </a:p>
        </p:txBody>
      </p:sp>
      <p:sp>
        <p:nvSpPr>
          <p:cNvPr id="4" name="Sağ Ayraç 3">
            <a:extLst>
              <a:ext uri="{FF2B5EF4-FFF2-40B4-BE49-F238E27FC236}">
                <a16:creationId xmlns:a16="http://schemas.microsoft.com/office/drawing/2014/main" id="{20C5A850-67AD-E137-9359-636E4A649BA5}"/>
              </a:ext>
            </a:extLst>
          </p:cNvPr>
          <p:cNvSpPr/>
          <p:nvPr/>
        </p:nvSpPr>
        <p:spPr>
          <a:xfrm rot="5400000">
            <a:off x="7894841" y="-133671"/>
            <a:ext cx="427615" cy="6778728"/>
          </a:xfrm>
          <a:prstGeom prst="rightBrace">
            <a:avLst/>
          </a:prstGeom>
          <a:ln w="19050"/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graphicFrame>
        <p:nvGraphicFramePr>
          <p:cNvPr id="9" name="Tablo 8">
            <a:extLst>
              <a:ext uri="{FF2B5EF4-FFF2-40B4-BE49-F238E27FC236}">
                <a16:creationId xmlns:a16="http://schemas.microsoft.com/office/drawing/2014/main" id="{D3CE3BAB-5186-64F8-E97A-1FD23B26B81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4537802"/>
              </p:ext>
            </p:extLst>
          </p:nvPr>
        </p:nvGraphicFramePr>
        <p:xfrm>
          <a:off x="3370012" y="4389965"/>
          <a:ext cx="8128002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54667">
                  <a:extLst>
                    <a:ext uri="{9D8B030D-6E8A-4147-A177-3AD203B41FA5}">
                      <a16:colId xmlns:a16="http://schemas.microsoft.com/office/drawing/2014/main" val="1077246394"/>
                    </a:ext>
                  </a:extLst>
                </a:gridCol>
                <a:gridCol w="1354667">
                  <a:extLst>
                    <a:ext uri="{9D8B030D-6E8A-4147-A177-3AD203B41FA5}">
                      <a16:colId xmlns:a16="http://schemas.microsoft.com/office/drawing/2014/main" val="963773148"/>
                    </a:ext>
                  </a:extLst>
                </a:gridCol>
                <a:gridCol w="1354667">
                  <a:extLst>
                    <a:ext uri="{9D8B030D-6E8A-4147-A177-3AD203B41FA5}">
                      <a16:colId xmlns:a16="http://schemas.microsoft.com/office/drawing/2014/main" val="1761893082"/>
                    </a:ext>
                  </a:extLst>
                </a:gridCol>
                <a:gridCol w="1354667">
                  <a:extLst>
                    <a:ext uri="{9D8B030D-6E8A-4147-A177-3AD203B41FA5}">
                      <a16:colId xmlns:a16="http://schemas.microsoft.com/office/drawing/2014/main" val="527859468"/>
                    </a:ext>
                  </a:extLst>
                </a:gridCol>
                <a:gridCol w="1354667">
                  <a:extLst>
                    <a:ext uri="{9D8B030D-6E8A-4147-A177-3AD203B41FA5}">
                      <a16:colId xmlns:a16="http://schemas.microsoft.com/office/drawing/2014/main" val="2965009527"/>
                    </a:ext>
                  </a:extLst>
                </a:gridCol>
                <a:gridCol w="1354667">
                  <a:extLst>
                    <a:ext uri="{9D8B030D-6E8A-4147-A177-3AD203B41FA5}">
                      <a16:colId xmlns:a16="http://schemas.microsoft.com/office/drawing/2014/main" val="93892942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tr-TR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>
                          <a:solidFill>
                            <a:schemeClr val="tx1"/>
                          </a:solidFill>
                        </a:rPr>
                        <a:t>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6908111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tr-TR" dirty="0">
                          <a:solidFill>
                            <a:schemeClr val="tx1"/>
                          </a:solidFill>
                        </a:rPr>
                        <a:t>0,7096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tr-TR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tr-TR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tr-TR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tr-TR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53254131"/>
                  </a:ext>
                </a:extLst>
              </a:tr>
            </a:tbl>
          </a:graphicData>
        </a:graphic>
      </p:graphicFrame>
      <p:sp>
        <p:nvSpPr>
          <p:cNvPr id="11" name="Metin kutusu 10">
            <a:extLst>
              <a:ext uri="{FF2B5EF4-FFF2-40B4-BE49-F238E27FC236}">
                <a16:creationId xmlns:a16="http://schemas.microsoft.com/office/drawing/2014/main" id="{3926CC09-E426-852C-6110-B75C23AFCB8B}"/>
              </a:ext>
            </a:extLst>
          </p:cNvPr>
          <p:cNvSpPr txBox="1"/>
          <p:nvPr/>
        </p:nvSpPr>
        <p:spPr>
          <a:xfrm>
            <a:off x="598348" y="4437639"/>
            <a:ext cx="194555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/>
              <a:t>Bireylerin </a:t>
            </a:r>
          </a:p>
          <a:p>
            <a:r>
              <a:rPr lang="tr-TR" dirty="0"/>
              <a:t>kümülatif toplamı</a:t>
            </a:r>
          </a:p>
        </p:txBody>
      </p:sp>
      <p:sp>
        <p:nvSpPr>
          <p:cNvPr id="13" name="Metin kutusu 12">
            <a:extLst>
              <a:ext uri="{FF2B5EF4-FFF2-40B4-BE49-F238E27FC236}">
                <a16:creationId xmlns:a16="http://schemas.microsoft.com/office/drawing/2014/main" id="{6F59AB68-B9DB-2F08-0F31-0A35DFA835A7}"/>
              </a:ext>
            </a:extLst>
          </p:cNvPr>
          <p:cNvSpPr txBox="1"/>
          <p:nvPr/>
        </p:nvSpPr>
        <p:spPr>
          <a:xfrm>
            <a:off x="5572346" y="3531259"/>
            <a:ext cx="54114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>
                <a:solidFill>
                  <a:schemeClr val="tx1"/>
                </a:solidFill>
              </a:rPr>
              <a:t>0,2258 + 0,1971 + 0,1398 + 0,0860 + 0,0609 = 0,7096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5966338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11" grpId="0"/>
      <p:bldP spid="1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Metin kutusu 4">
            <a:extLst>
              <a:ext uri="{FF2B5EF4-FFF2-40B4-BE49-F238E27FC236}">
                <a16:creationId xmlns:a16="http://schemas.microsoft.com/office/drawing/2014/main" id="{E676B62F-4826-678B-4DDB-AECADE1599DE}"/>
              </a:ext>
            </a:extLst>
          </p:cNvPr>
          <p:cNvSpPr txBox="1"/>
          <p:nvPr/>
        </p:nvSpPr>
        <p:spPr>
          <a:xfrm>
            <a:off x="11584141" y="6488668"/>
            <a:ext cx="6078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/>
              <a:t>KNE</a:t>
            </a:r>
          </a:p>
        </p:txBody>
      </p:sp>
      <p:sp>
        <p:nvSpPr>
          <p:cNvPr id="17" name="Rectangle 1">
            <a:extLst>
              <a:ext uri="{FF2B5EF4-FFF2-40B4-BE49-F238E27FC236}">
                <a16:creationId xmlns:a16="http://schemas.microsoft.com/office/drawing/2014/main" id="{42E9BF1C-0C6F-6D4B-447A-0421C30C6D6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2" name="Dikdörtgen 1">
            <a:extLst>
              <a:ext uri="{FF2B5EF4-FFF2-40B4-BE49-F238E27FC236}">
                <a16:creationId xmlns:a16="http://schemas.microsoft.com/office/drawing/2014/main" id="{3B3FE205-2553-F574-DC99-0187D10EE272}"/>
              </a:ext>
            </a:extLst>
          </p:cNvPr>
          <p:cNvSpPr/>
          <p:nvPr/>
        </p:nvSpPr>
        <p:spPr>
          <a:xfrm>
            <a:off x="0" y="338576"/>
            <a:ext cx="12192000" cy="877577"/>
          </a:xfrm>
          <a:prstGeom prst="rect">
            <a:avLst/>
          </a:prstGeom>
          <a:solidFill>
            <a:srgbClr val="2B4A9D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2800" b="1" dirty="0"/>
              <a:t>Doğal Seçilim (Natural </a:t>
            </a:r>
            <a:r>
              <a:rPr lang="tr-TR" sz="2800" b="1" dirty="0" err="1"/>
              <a:t>Selection</a:t>
            </a:r>
            <a:r>
              <a:rPr lang="tr-TR" sz="2800" b="1" dirty="0"/>
              <a:t>)</a:t>
            </a:r>
          </a:p>
        </p:txBody>
      </p:sp>
      <p:sp>
        <p:nvSpPr>
          <p:cNvPr id="3" name="İkizkenar Üçgen 2">
            <a:extLst>
              <a:ext uri="{FF2B5EF4-FFF2-40B4-BE49-F238E27FC236}">
                <a16:creationId xmlns:a16="http://schemas.microsoft.com/office/drawing/2014/main" id="{EA91B156-6389-62E6-645E-C6674FDEB271}"/>
              </a:ext>
            </a:extLst>
          </p:cNvPr>
          <p:cNvSpPr/>
          <p:nvPr/>
        </p:nvSpPr>
        <p:spPr>
          <a:xfrm rot="5400000">
            <a:off x="0" y="338575"/>
            <a:ext cx="877579" cy="895988"/>
          </a:xfrm>
          <a:prstGeom prst="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cxnSp>
        <p:nvCxnSpPr>
          <p:cNvPr id="14" name="Düz Bağlayıcı 13">
            <a:extLst>
              <a:ext uri="{FF2B5EF4-FFF2-40B4-BE49-F238E27FC236}">
                <a16:creationId xmlns:a16="http://schemas.microsoft.com/office/drawing/2014/main" id="{75B6FC3A-7FAC-5240-EAD9-56FC6815F5B1}"/>
              </a:ext>
            </a:extLst>
          </p:cNvPr>
          <p:cNvCxnSpPr>
            <a:cxnSpLocks/>
          </p:cNvCxnSpPr>
          <p:nvPr/>
        </p:nvCxnSpPr>
        <p:spPr>
          <a:xfrm>
            <a:off x="145877" y="321542"/>
            <a:ext cx="957956" cy="465555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Düz Bağlayıcı 14">
            <a:extLst>
              <a:ext uri="{FF2B5EF4-FFF2-40B4-BE49-F238E27FC236}">
                <a16:creationId xmlns:a16="http://schemas.microsoft.com/office/drawing/2014/main" id="{24FCCF66-F9FA-B1AB-14EB-5E7BC8C2595B}"/>
              </a:ext>
            </a:extLst>
          </p:cNvPr>
          <p:cNvCxnSpPr>
            <a:cxnSpLocks/>
          </p:cNvCxnSpPr>
          <p:nvPr/>
        </p:nvCxnSpPr>
        <p:spPr>
          <a:xfrm flipV="1">
            <a:off x="227914" y="782351"/>
            <a:ext cx="880157" cy="441742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3" name="İkizkenar Üçgen 22">
            <a:extLst>
              <a:ext uri="{FF2B5EF4-FFF2-40B4-BE49-F238E27FC236}">
                <a16:creationId xmlns:a16="http://schemas.microsoft.com/office/drawing/2014/main" id="{82E0567B-C0E2-83F8-29EC-F141F4D98B28}"/>
              </a:ext>
            </a:extLst>
          </p:cNvPr>
          <p:cNvSpPr/>
          <p:nvPr/>
        </p:nvSpPr>
        <p:spPr>
          <a:xfrm rot="16200000">
            <a:off x="11311844" y="329369"/>
            <a:ext cx="877579" cy="895988"/>
          </a:xfrm>
          <a:prstGeom prst="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cxnSp>
        <p:nvCxnSpPr>
          <p:cNvPr id="24" name="Düz Bağlayıcı 23">
            <a:extLst>
              <a:ext uri="{FF2B5EF4-FFF2-40B4-BE49-F238E27FC236}">
                <a16:creationId xmlns:a16="http://schemas.microsoft.com/office/drawing/2014/main" id="{26627132-A728-46B0-FDAA-C81A44AB4073}"/>
              </a:ext>
            </a:extLst>
          </p:cNvPr>
          <p:cNvCxnSpPr>
            <a:cxnSpLocks/>
          </p:cNvCxnSpPr>
          <p:nvPr/>
        </p:nvCxnSpPr>
        <p:spPr>
          <a:xfrm flipV="1">
            <a:off x="11118850" y="321542"/>
            <a:ext cx="906463" cy="449249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Düz Bağlayıcı 24">
            <a:extLst>
              <a:ext uri="{FF2B5EF4-FFF2-40B4-BE49-F238E27FC236}">
                <a16:creationId xmlns:a16="http://schemas.microsoft.com/office/drawing/2014/main" id="{C963A041-0F36-7CC0-7F5F-6C9668817C8B}"/>
              </a:ext>
            </a:extLst>
          </p:cNvPr>
          <p:cNvCxnSpPr>
            <a:cxnSpLocks/>
          </p:cNvCxnSpPr>
          <p:nvPr/>
        </p:nvCxnSpPr>
        <p:spPr>
          <a:xfrm flipH="1" flipV="1">
            <a:off x="11118850" y="770791"/>
            <a:ext cx="927273" cy="473075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aphicFrame>
        <p:nvGraphicFramePr>
          <p:cNvPr id="8" name="Tablo 7">
            <a:extLst>
              <a:ext uri="{FF2B5EF4-FFF2-40B4-BE49-F238E27FC236}">
                <a16:creationId xmlns:a16="http://schemas.microsoft.com/office/drawing/2014/main" id="{C02EC456-FC40-4C8F-E106-94E4F3943614}"/>
              </a:ext>
            </a:extLst>
          </p:cNvPr>
          <p:cNvGraphicFramePr>
            <a:graphicFrameLocks noGrp="1"/>
          </p:cNvGraphicFramePr>
          <p:nvPr/>
        </p:nvGraphicFramePr>
        <p:xfrm>
          <a:off x="3370013" y="2300205"/>
          <a:ext cx="8128002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54667">
                  <a:extLst>
                    <a:ext uri="{9D8B030D-6E8A-4147-A177-3AD203B41FA5}">
                      <a16:colId xmlns:a16="http://schemas.microsoft.com/office/drawing/2014/main" val="1077246394"/>
                    </a:ext>
                  </a:extLst>
                </a:gridCol>
                <a:gridCol w="1354667">
                  <a:extLst>
                    <a:ext uri="{9D8B030D-6E8A-4147-A177-3AD203B41FA5}">
                      <a16:colId xmlns:a16="http://schemas.microsoft.com/office/drawing/2014/main" val="963773148"/>
                    </a:ext>
                  </a:extLst>
                </a:gridCol>
                <a:gridCol w="1354667">
                  <a:extLst>
                    <a:ext uri="{9D8B030D-6E8A-4147-A177-3AD203B41FA5}">
                      <a16:colId xmlns:a16="http://schemas.microsoft.com/office/drawing/2014/main" val="1761893082"/>
                    </a:ext>
                  </a:extLst>
                </a:gridCol>
                <a:gridCol w="1354667">
                  <a:extLst>
                    <a:ext uri="{9D8B030D-6E8A-4147-A177-3AD203B41FA5}">
                      <a16:colId xmlns:a16="http://schemas.microsoft.com/office/drawing/2014/main" val="527859468"/>
                    </a:ext>
                  </a:extLst>
                </a:gridCol>
                <a:gridCol w="1354667">
                  <a:extLst>
                    <a:ext uri="{9D8B030D-6E8A-4147-A177-3AD203B41FA5}">
                      <a16:colId xmlns:a16="http://schemas.microsoft.com/office/drawing/2014/main" val="2965009527"/>
                    </a:ext>
                  </a:extLst>
                </a:gridCol>
                <a:gridCol w="1354667">
                  <a:extLst>
                    <a:ext uri="{9D8B030D-6E8A-4147-A177-3AD203B41FA5}">
                      <a16:colId xmlns:a16="http://schemas.microsoft.com/office/drawing/2014/main" val="93892942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tr-TR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>
                          <a:solidFill>
                            <a:schemeClr val="tx1"/>
                          </a:solidFill>
                        </a:rPr>
                        <a:t>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6908111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>
                          <a:solidFill>
                            <a:schemeClr val="tx1"/>
                          </a:solidFill>
                        </a:rPr>
                        <a:t>0,2903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tr-TR" dirty="0">
                          <a:solidFill>
                            <a:schemeClr val="tx1"/>
                          </a:solidFill>
                        </a:rPr>
                        <a:t>0,2258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tr-TR" dirty="0">
                          <a:solidFill>
                            <a:schemeClr val="tx1"/>
                          </a:solidFill>
                        </a:rPr>
                        <a:t>0,1971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tr-TR" dirty="0">
                          <a:solidFill>
                            <a:schemeClr val="tx1"/>
                          </a:solidFill>
                        </a:rPr>
                        <a:t>0,1398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tr-TR" dirty="0">
                          <a:solidFill>
                            <a:schemeClr val="tx1"/>
                          </a:solidFill>
                        </a:rPr>
                        <a:t>0,0860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tr-TR" dirty="0">
                          <a:solidFill>
                            <a:schemeClr val="tx1"/>
                          </a:solidFill>
                        </a:rPr>
                        <a:t>0,0609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53254131"/>
                  </a:ext>
                </a:extLst>
              </a:tr>
            </a:tbl>
          </a:graphicData>
        </a:graphic>
      </p:graphicFrame>
      <p:sp>
        <p:nvSpPr>
          <p:cNvPr id="10" name="Metin kutusu 9">
            <a:extLst>
              <a:ext uri="{FF2B5EF4-FFF2-40B4-BE49-F238E27FC236}">
                <a16:creationId xmlns:a16="http://schemas.microsoft.com/office/drawing/2014/main" id="{FC2AAEAD-8D76-3FC7-A135-ADCCA22E3C86}"/>
              </a:ext>
            </a:extLst>
          </p:cNvPr>
          <p:cNvSpPr txBox="1"/>
          <p:nvPr/>
        </p:nvSpPr>
        <p:spPr>
          <a:xfrm>
            <a:off x="423290" y="2378129"/>
            <a:ext cx="291503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/>
              <a:t>Bireylerin sıralı olarak normalize edilmiş değerleri </a:t>
            </a:r>
          </a:p>
        </p:txBody>
      </p:sp>
      <p:sp>
        <p:nvSpPr>
          <p:cNvPr id="4" name="Sağ Ayraç 3">
            <a:extLst>
              <a:ext uri="{FF2B5EF4-FFF2-40B4-BE49-F238E27FC236}">
                <a16:creationId xmlns:a16="http://schemas.microsoft.com/office/drawing/2014/main" id="{20C5A850-67AD-E137-9359-636E4A649BA5}"/>
              </a:ext>
            </a:extLst>
          </p:cNvPr>
          <p:cNvSpPr/>
          <p:nvPr/>
        </p:nvSpPr>
        <p:spPr>
          <a:xfrm rot="5400000">
            <a:off x="8583198" y="554687"/>
            <a:ext cx="427615" cy="5402013"/>
          </a:xfrm>
          <a:prstGeom prst="rightBrace">
            <a:avLst/>
          </a:prstGeom>
          <a:ln w="19050">
            <a:solidFill>
              <a:srgbClr val="00B050"/>
            </a:solidFill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tr-TR">
              <a:solidFill>
                <a:srgbClr val="92D050"/>
              </a:solidFill>
            </a:endParaRPr>
          </a:p>
        </p:txBody>
      </p:sp>
      <p:graphicFrame>
        <p:nvGraphicFramePr>
          <p:cNvPr id="9" name="Tablo 8">
            <a:extLst>
              <a:ext uri="{FF2B5EF4-FFF2-40B4-BE49-F238E27FC236}">
                <a16:creationId xmlns:a16="http://schemas.microsoft.com/office/drawing/2014/main" id="{D3CE3BAB-5186-64F8-E97A-1FD23B26B81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45570428"/>
              </p:ext>
            </p:extLst>
          </p:nvPr>
        </p:nvGraphicFramePr>
        <p:xfrm>
          <a:off x="3370012" y="4389965"/>
          <a:ext cx="8128002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54667">
                  <a:extLst>
                    <a:ext uri="{9D8B030D-6E8A-4147-A177-3AD203B41FA5}">
                      <a16:colId xmlns:a16="http://schemas.microsoft.com/office/drawing/2014/main" val="1077246394"/>
                    </a:ext>
                  </a:extLst>
                </a:gridCol>
                <a:gridCol w="1354667">
                  <a:extLst>
                    <a:ext uri="{9D8B030D-6E8A-4147-A177-3AD203B41FA5}">
                      <a16:colId xmlns:a16="http://schemas.microsoft.com/office/drawing/2014/main" val="963773148"/>
                    </a:ext>
                  </a:extLst>
                </a:gridCol>
                <a:gridCol w="1354667">
                  <a:extLst>
                    <a:ext uri="{9D8B030D-6E8A-4147-A177-3AD203B41FA5}">
                      <a16:colId xmlns:a16="http://schemas.microsoft.com/office/drawing/2014/main" val="1761893082"/>
                    </a:ext>
                  </a:extLst>
                </a:gridCol>
                <a:gridCol w="1354667">
                  <a:extLst>
                    <a:ext uri="{9D8B030D-6E8A-4147-A177-3AD203B41FA5}">
                      <a16:colId xmlns:a16="http://schemas.microsoft.com/office/drawing/2014/main" val="527859468"/>
                    </a:ext>
                  </a:extLst>
                </a:gridCol>
                <a:gridCol w="1354667">
                  <a:extLst>
                    <a:ext uri="{9D8B030D-6E8A-4147-A177-3AD203B41FA5}">
                      <a16:colId xmlns:a16="http://schemas.microsoft.com/office/drawing/2014/main" val="2965009527"/>
                    </a:ext>
                  </a:extLst>
                </a:gridCol>
                <a:gridCol w="1354667">
                  <a:extLst>
                    <a:ext uri="{9D8B030D-6E8A-4147-A177-3AD203B41FA5}">
                      <a16:colId xmlns:a16="http://schemas.microsoft.com/office/drawing/2014/main" val="93892942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tr-TR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>
                          <a:solidFill>
                            <a:schemeClr val="tx1"/>
                          </a:solidFill>
                        </a:rPr>
                        <a:t>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6908111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tr-TR" dirty="0">
                          <a:solidFill>
                            <a:schemeClr val="tx1"/>
                          </a:solidFill>
                        </a:rPr>
                        <a:t>0,7096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tr-TR" dirty="0">
                          <a:solidFill>
                            <a:schemeClr val="tx1"/>
                          </a:solidFill>
                        </a:rPr>
                        <a:t>0,4838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tr-TR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tr-TR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tr-TR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53254131"/>
                  </a:ext>
                </a:extLst>
              </a:tr>
            </a:tbl>
          </a:graphicData>
        </a:graphic>
      </p:graphicFrame>
      <p:sp>
        <p:nvSpPr>
          <p:cNvPr id="11" name="Metin kutusu 10">
            <a:extLst>
              <a:ext uri="{FF2B5EF4-FFF2-40B4-BE49-F238E27FC236}">
                <a16:creationId xmlns:a16="http://schemas.microsoft.com/office/drawing/2014/main" id="{3926CC09-E426-852C-6110-B75C23AFCB8B}"/>
              </a:ext>
            </a:extLst>
          </p:cNvPr>
          <p:cNvSpPr txBox="1"/>
          <p:nvPr/>
        </p:nvSpPr>
        <p:spPr>
          <a:xfrm>
            <a:off x="598348" y="4437639"/>
            <a:ext cx="194555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/>
              <a:t>Bireylerin </a:t>
            </a:r>
          </a:p>
          <a:p>
            <a:r>
              <a:rPr lang="tr-TR" dirty="0"/>
              <a:t>kümülatif toplamı</a:t>
            </a:r>
          </a:p>
        </p:txBody>
      </p:sp>
      <p:sp>
        <p:nvSpPr>
          <p:cNvPr id="13" name="Metin kutusu 12">
            <a:extLst>
              <a:ext uri="{FF2B5EF4-FFF2-40B4-BE49-F238E27FC236}">
                <a16:creationId xmlns:a16="http://schemas.microsoft.com/office/drawing/2014/main" id="{6F59AB68-B9DB-2F08-0F31-0A35DFA835A7}"/>
              </a:ext>
            </a:extLst>
          </p:cNvPr>
          <p:cNvSpPr txBox="1"/>
          <p:nvPr/>
        </p:nvSpPr>
        <p:spPr>
          <a:xfrm>
            <a:off x="6767490" y="3560401"/>
            <a:ext cx="45351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>
                <a:solidFill>
                  <a:schemeClr val="tx1"/>
                </a:solidFill>
              </a:rPr>
              <a:t>0,1971 + 0,1398 + 0,0860 + 0,0609 = 0,4838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088116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11" grpId="0"/>
      <p:bldP spid="1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Metin kutusu 4">
            <a:extLst>
              <a:ext uri="{FF2B5EF4-FFF2-40B4-BE49-F238E27FC236}">
                <a16:creationId xmlns:a16="http://schemas.microsoft.com/office/drawing/2014/main" id="{E676B62F-4826-678B-4DDB-AECADE1599DE}"/>
              </a:ext>
            </a:extLst>
          </p:cNvPr>
          <p:cNvSpPr txBox="1"/>
          <p:nvPr/>
        </p:nvSpPr>
        <p:spPr>
          <a:xfrm>
            <a:off x="11584141" y="6488668"/>
            <a:ext cx="6078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/>
              <a:t>KNE</a:t>
            </a:r>
          </a:p>
        </p:txBody>
      </p:sp>
      <p:sp>
        <p:nvSpPr>
          <p:cNvPr id="17" name="Rectangle 1">
            <a:extLst>
              <a:ext uri="{FF2B5EF4-FFF2-40B4-BE49-F238E27FC236}">
                <a16:creationId xmlns:a16="http://schemas.microsoft.com/office/drawing/2014/main" id="{42E9BF1C-0C6F-6D4B-447A-0421C30C6D6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2" name="Dikdörtgen 1">
            <a:extLst>
              <a:ext uri="{FF2B5EF4-FFF2-40B4-BE49-F238E27FC236}">
                <a16:creationId xmlns:a16="http://schemas.microsoft.com/office/drawing/2014/main" id="{3B3FE205-2553-F574-DC99-0187D10EE272}"/>
              </a:ext>
            </a:extLst>
          </p:cNvPr>
          <p:cNvSpPr/>
          <p:nvPr/>
        </p:nvSpPr>
        <p:spPr>
          <a:xfrm>
            <a:off x="0" y="338576"/>
            <a:ext cx="12192000" cy="877577"/>
          </a:xfrm>
          <a:prstGeom prst="rect">
            <a:avLst/>
          </a:prstGeom>
          <a:solidFill>
            <a:srgbClr val="2B4A9D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2800" b="1" dirty="0"/>
              <a:t>Doğal Seçilim (Natural </a:t>
            </a:r>
            <a:r>
              <a:rPr lang="tr-TR" sz="2800" b="1" dirty="0" err="1"/>
              <a:t>Selection</a:t>
            </a:r>
            <a:r>
              <a:rPr lang="tr-TR" sz="2800" b="1" dirty="0"/>
              <a:t>)</a:t>
            </a:r>
          </a:p>
        </p:txBody>
      </p:sp>
      <p:sp>
        <p:nvSpPr>
          <p:cNvPr id="3" name="İkizkenar Üçgen 2">
            <a:extLst>
              <a:ext uri="{FF2B5EF4-FFF2-40B4-BE49-F238E27FC236}">
                <a16:creationId xmlns:a16="http://schemas.microsoft.com/office/drawing/2014/main" id="{EA91B156-6389-62E6-645E-C6674FDEB271}"/>
              </a:ext>
            </a:extLst>
          </p:cNvPr>
          <p:cNvSpPr/>
          <p:nvPr/>
        </p:nvSpPr>
        <p:spPr>
          <a:xfrm rot="5400000">
            <a:off x="0" y="338575"/>
            <a:ext cx="877579" cy="895988"/>
          </a:xfrm>
          <a:prstGeom prst="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cxnSp>
        <p:nvCxnSpPr>
          <p:cNvPr id="14" name="Düz Bağlayıcı 13">
            <a:extLst>
              <a:ext uri="{FF2B5EF4-FFF2-40B4-BE49-F238E27FC236}">
                <a16:creationId xmlns:a16="http://schemas.microsoft.com/office/drawing/2014/main" id="{75B6FC3A-7FAC-5240-EAD9-56FC6815F5B1}"/>
              </a:ext>
            </a:extLst>
          </p:cNvPr>
          <p:cNvCxnSpPr>
            <a:cxnSpLocks/>
          </p:cNvCxnSpPr>
          <p:nvPr/>
        </p:nvCxnSpPr>
        <p:spPr>
          <a:xfrm>
            <a:off x="145877" y="321542"/>
            <a:ext cx="957956" cy="465555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Düz Bağlayıcı 14">
            <a:extLst>
              <a:ext uri="{FF2B5EF4-FFF2-40B4-BE49-F238E27FC236}">
                <a16:creationId xmlns:a16="http://schemas.microsoft.com/office/drawing/2014/main" id="{24FCCF66-F9FA-B1AB-14EB-5E7BC8C2595B}"/>
              </a:ext>
            </a:extLst>
          </p:cNvPr>
          <p:cNvCxnSpPr>
            <a:cxnSpLocks/>
          </p:cNvCxnSpPr>
          <p:nvPr/>
        </p:nvCxnSpPr>
        <p:spPr>
          <a:xfrm flipV="1">
            <a:off x="227914" y="782351"/>
            <a:ext cx="880157" cy="441742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3" name="İkizkenar Üçgen 22">
            <a:extLst>
              <a:ext uri="{FF2B5EF4-FFF2-40B4-BE49-F238E27FC236}">
                <a16:creationId xmlns:a16="http://schemas.microsoft.com/office/drawing/2014/main" id="{82E0567B-C0E2-83F8-29EC-F141F4D98B28}"/>
              </a:ext>
            </a:extLst>
          </p:cNvPr>
          <p:cNvSpPr/>
          <p:nvPr/>
        </p:nvSpPr>
        <p:spPr>
          <a:xfrm rot="16200000">
            <a:off x="11311844" y="329369"/>
            <a:ext cx="877579" cy="895988"/>
          </a:xfrm>
          <a:prstGeom prst="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cxnSp>
        <p:nvCxnSpPr>
          <p:cNvPr id="24" name="Düz Bağlayıcı 23">
            <a:extLst>
              <a:ext uri="{FF2B5EF4-FFF2-40B4-BE49-F238E27FC236}">
                <a16:creationId xmlns:a16="http://schemas.microsoft.com/office/drawing/2014/main" id="{26627132-A728-46B0-FDAA-C81A44AB4073}"/>
              </a:ext>
            </a:extLst>
          </p:cNvPr>
          <p:cNvCxnSpPr>
            <a:cxnSpLocks/>
          </p:cNvCxnSpPr>
          <p:nvPr/>
        </p:nvCxnSpPr>
        <p:spPr>
          <a:xfrm flipV="1">
            <a:off x="11118850" y="321542"/>
            <a:ext cx="906463" cy="449249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Düz Bağlayıcı 24">
            <a:extLst>
              <a:ext uri="{FF2B5EF4-FFF2-40B4-BE49-F238E27FC236}">
                <a16:creationId xmlns:a16="http://schemas.microsoft.com/office/drawing/2014/main" id="{C963A041-0F36-7CC0-7F5F-6C9668817C8B}"/>
              </a:ext>
            </a:extLst>
          </p:cNvPr>
          <p:cNvCxnSpPr>
            <a:cxnSpLocks/>
          </p:cNvCxnSpPr>
          <p:nvPr/>
        </p:nvCxnSpPr>
        <p:spPr>
          <a:xfrm flipH="1" flipV="1">
            <a:off x="11118850" y="770791"/>
            <a:ext cx="927273" cy="473075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aphicFrame>
        <p:nvGraphicFramePr>
          <p:cNvPr id="8" name="Tablo 7">
            <a:extLst>
              <a:ext uri="{FF2B5EF4-FFF2-40B4-BE49-F238E27FC236}">
                <a16:creationId xmlns:a16="http://schemas.microsoft.com/office/drawing/2014/main" id="{C02EC456-FC40-4C8F-E106-94E4F3943614}"/>
              </a:ext>
            </a:extLst>
          </p:cNvPr>
          <p:cNvGraphicFramePr>
            <a:graphicFrameLocks noGrp="1"/>
          </p:cNvGraphicFramePr>
          <p:nvPr/>
        </p:nvGraphicFramePr>
        <p:xfrm>
          <a:off x="3370013" y="2300205"/>
          <a:ext cx="8128002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54667">
                  <a:extLst>
                    <a:ext uri="{9D8B030D-6E8A-4147-A177-3AD203B41FA5}">
                      <a16:colId xmlns:a16="http://schemas.microsoft.com/office/drawing/2014/main" val="1077246394"/>
                    </a:ext>
                  </a:extLst>
                </a:gridCol>
                <a:gridCol w="1354667">
                  <a:extLst>
                    <a:ext uri="{9D8B030D-6E8A-4147-A177-3AD203B41FA5}">
                      <a16:colId xmlns:a16="http://schemas.microsoft.com/office/drawing/2014/main" val="963773148"/>
                    </a:ext>
                  </a:extLst>
                </a:gridCol>
                <a:gridCol w="1354667">
                  <a:extLst>
                    <a:ext uri="{9D8B030D-6E8A-4147-A177-3AD203B41FA5}">
                      <a16:colId xmlns:a16="http://schemas.microsoft.com/office/drawing/2014/main" val="1761893082"/>
                    </a:ext>
                  </a:extLst>
                </a:gridCol>
                <a:gridCol w="1354667">
                  <a:extLst>
                    <a:ext uri="{9D8B030D-6E8A-4147-A177-3AD203B41FA5}">
                      <a16:colId xmlns:a16="http://schemas.microsoft.com/office/drawing/2014/main" val="527859468"/>
                    </a:ext>
                  </a:extLst>
                </a:gridCol>
                <a:gridCol w="1354667">
                  <a:extLst>
                    <a:ext uri="{9D8B030D-6E8A-4147-A177-3AD203B41FA5}">
                      <a16:colId xmlns:a16="http://schemas.microsoft.com/office/drawing/2014/main" val="2965009527"/>
                    </a:ext>
                  </a:extLst>
                </a:gridCol>
                <a:gridCol w="1354667">
                  <a:extLst>
                    <a:ext uri="{9D8B030D-6E8A-4147-A177-3AD203B41FA5}">
                      <a16:colId xmlns:a16="http://schemas.microsoft.com/office/drawing/2014/main" val="93892942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tr-TR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>
                          <a:solidFill>
                            <a:schemeClr val="tx1"/>
                          </a:solidFill>
                        </a:rPr>
                        <a:t>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6908111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>
                          <a:solidFill>
                            <a:schemeClr val="tx1"/>
                          </a:solidFill>
                        </a:rPr>
                        <a:t>0,2903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tr-TR" dirty="0">
                          <a:solidFill>
                            <a:schemeClr val="tx1"/>
                          </a:solidFill>
                        </a:rPr>
                        <a:t>0,2258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tr-TR" dirty="0">
                          <a:solidFill>
                            <a:schemeClr val="tx1"/>
                          </a:solidFill>
                        </a:rPr>
                        <a:t>0,1971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tr-TR" dirty="0">
                          <a:solidFill>
                            <a:schemeClr val="tx1"/>
                          </a:solidFill>
                        </a:rPr>
                        <a:t>0,1398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tr-TR" dirty="0">
                          <a:solidFill>
                            <a:schemeClr val="tx1"/>
                          </a:solidFill>
                        </a:rPr>
                        <a:t>0,0860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tr-TR" dirty="0">
                          <a:solidFill>
                            <a:schemeClr val="tx1"/>
                          </a:solidFill>
                        </a:rPr>
                        <a:t>0,0609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53254131"/>
                  </a:ext>
                </a:extLst>
              </a:tr>
            </a:tbl>
          </a:graphicData>
        </a:graphic>
      </p:graphicFrame>
      <p:sp>
        <p:nvSpPr>
          <p:cNvPr id="10" name="Metin kutusu 9">
            <a:extLst>
              <a:ext uri="{FF2B5EF4-FFF2-40B4-BE49-F238E27FC236}">
                <a16:creationId xmlns:a16="http://schemas.microsoft.com/office/drawing/2014/main" id="{FC2AAEAD-8D76-3FC7-A135-ADCCA22E3C86}"/>
              </a:ext>
            </a:extLst>
          </p:cNvPr>
          <p:cNvSpPr txBox="1"/>
          <p:nvPr/>
        </p:nvSpPr>
        <p:spPr>
          <a:xfrm>
            <a:off x="423290" y="2378129"/>
            <a:ext cx="291503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/>
              <a:t>Bireylerin sıralı olarak normalize edilmiş değerleri </a:t>
            </a:r>
          </a:p>
        </p:txBody>
      </p:sp>
      <p:sp>
        <p:nvSpPr>
          <p:cNvPr id="4" name="Sağ Ayraç 3">
            <a:extLst>
              <a:ext uri="{FF2B5EF4-FFF2-40B4-BE49-F238E27FC236}">
                <a16:creationId xmlns:a16="http://schemas.microsoft.com/office/drawing/2014/main" id="{20C5A850-67AD-E137-9359-636E4A649BA5}"/>
              </a:ext>
            </a:extLst>
          </p:cNvPr>
          <p:cNvSpPr/>
          <p:nvPr/>
        </p:nvSpPr>
        <p:spPr>
          <a:xfrm rot="5400000">
            <a:off x="9251098" y="1222588"/>
            <a:ext cx="427615" cy="4066211"/>
          </a:xfrm>
          <a:prstGeom prst="rightBrace">
            <a:avLst/>
          </a:prstGeom>
          <a:ln w="19050">
            <a:solidFill>
              <a:srgbClr val="FFC000"/>
            </a:solidFill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tr-TR">
              <a:solidFill>
                <a:srgbClr val="92D050"/>
              </a:solidFill>
            </a:endParaRPr>
          </a:p>
        </p:txBody>
      </p:sp>
      <p:graphicFrame>
        <p:nvGraphicFramePr>
          <p:cNvPr id="9" name="Tablo 8">
            <a:extLst>
              <a:ext uri="{FF2B5EF4-FFF2-40B4-BE49-F238E27FC236}">
                <a16:creationId xmlns:a16="http://schemas.microsoft.com/office/drawing/2014/main" id="{D3CE3BAB-5186-64F8-E97A-1FD23B26B81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47695549"/>
              </p:ext>
            </p:extLst>
          </p:nvPr>
        </p:nvGraphicFramePr>
        <p:xfrm>
          <a:off x="3370012" y="4389965"/>
          <a:ext cx="8128002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54667">
                  <a:extLst>
                    <a:ext uri="{9D8B030D-6E8A-4147-A177-3AD203B41FA5}">
                      <a16:colId xmlns:a16="http://schemas.microsoft.com/office/drawing/2014/main" val="1077246394"/>
                    </a:ext>
                  </a:extLst>
                </a:gridCol>
                <a:gridCol w="1354667">
                  <a:extLst>
                    <a:ext uri="{9D8B030D-6E8A-4147-A177-3AD203B41FA5}">
                      <a16:colId xmlns:a16="http://schemas.microsoft.com/office/drawing/2014/main" val="963773148"/>
                    </a:ext>
                  </a:extLst>
                </a:gridCol>
                <a:gridCol w="1354667">
                  <a:extLst>
                    <a:ext uri="{9D8B030D-6E8A-4147-A177-3AD203B41FA5}">
                      <a16:colId xmlns:a16="http://schemas.microsoft.com/office/drawing/2014/main" val="1761893082"/>
                    </a:ext>
                  </a:extLst>
                </a:gridCol>
                <a:gridCol w="1354667">
                  <a:extLst>
                    <a:ext uri="{9D8B030D-6E8A-4147-A177-3AD203B41FA5}">
                      <a16:colId xmlns:a16="http://schemas.microsoft.com/office/drawing/2014/main" val="527859468"/>
                    </a:ext>
                  </a:extLst>
                </a:gridCol>
                <a:gridCol w="1354667">
                  <a:extLst>
                    <a:ext uri="{9D8B030D-6E8A-4147-A177-3AD203B41FA5}">
                      <a16:colId xmlns:a16="http://schemas.microsoft.com/office/drawing/2014/main" val="2965009527"/>
                    </a:ext>
                  </a:extLst>
                </a:gridCol>
                <a:gridCol w="1354667">
                  <a:extLst>
                    <a:ext uri="{9D8B030D-6E8A-4147-A177-3AD203B41FA5}">
                      <a16:colId xmlns:a16="http://schemas.microsoft.com/office/drawing/2014/main" val="93892942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tr-TR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>
                          <a:solidFill>
                            <a:schemeClr val="tx1"/>
                          </a:solidFill>
                        </a:rPr>
                        <a:t>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6908111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tr-TR" dirty="0">
                          <a:solidFill>
                            <a:schemeClr val="tx1"/>
                          </a:solidFill>
                        </a:rPr>
                        <a:t>0,7096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tr-TR" dirty="0">
                          <a:solidFill>
                            <a:schemeClr val="tx1"/>
                          </a:solidFill>
                        </a:rPr>
                        <a:t>0,4838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tr-TR" dirty="0">
                          <a:solidFill>
                            <a:schemeClr val="tx1"/>
                          </a:solidFill>
                        </a:rPr>
                        <a:t>0,2867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tr-TR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tr-TR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53254131"/>
                  </a:ext>
                </a:extLst>
              </a:tr>
            </a:tbl>
          </a:graphicData>
        </a:graphic>
      </p:graphicFrame>
      <p:sp>
        <p:nvSpPr>
          <p:cNvPr id="11" name="Metin kutusu 10">
            <a:extLst>
              <a:ext uri="{FF2B5EF4-FFF2-40B4-BE49-F238E27FC236}">
                <a16:creationId xmlns:a16="http://schemas.microsoft.com/office/drawing/2014/main" id="{3926CC09-E426-852C-6110-B75C23AFCB8B}"/>
              </a:ext>
            </a:extLst>
          </p:cNvPr>
          <p:cNvSpPr txBox="1"/>
          <p:nvPr/>
        </p:nvSpPr>
        <p:spPr>
          <a:xfrm>
            <a:off x="598348" y="4437639"/>
            <a:ext cx="194555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/>
              <a:t>Bireylerin </a:t>
            </a:r>
          </a:p>
          <a:p>
            <a:r>
              <a:rPr lang="tr-TR" dirty="0"/>
              <a:t>kümülatif toplamı</a:t>
            </a:r>
          </a:p>
        </p:txBody>
      </p:sp>
      <p:sp>
        <p:nvSpPr>
          <p:cNvPr id="13" name="Metin kutusu 12">
            <a:extLst>
              <a:ext uri="{FF2B5EF4-FFF2-40B4-BE49-F238E27FC236}">
                <a16:creationId xmlns:a16="http://schemas.microsoft.com/office/drawing/2014/main" id="{6F59AB68-B9DB-2F08-0F31-0A35DFA835A7}"/>
              </a:ext>
            </a:extLst>
          </p:cNvPr>
          <p:cNvSpPr txBox="1"/>
          <p:nvPr/>
        </p:nvSpPr>
        <p:spPr>
          <a:xfrm>
            <a:off x="7570905" y="3560401"/>
            <a:ext cx="3788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>
                <a:solidFill>
                  <a:schemeClr val="tx1"/>
                </a:solidFill>
              </a:rPr>
              <a:t>0,1398 + 0,0860 + 0,0609 = 0,2867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3111954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Metin kutusu 4">
            <a:extLst>
              <a:ext uri="{FF2B5EF4-FFF2-40B4-BE49-F238E27FC236}">
                <a16:creationId xmlns:a16="http://schemas.microsoft.com/office/drawing/2014/main" id="{E676B62F-4826-678B-4DDB-AECADE1599DE}"/>
              </a:ext>
            </a:extLst>
          </p:cNvPr>
          <p:cNvSpPr txBox="1"/>
          <p:nvPr/>
        </p:nvSpPr>
        <p:spPr>
          <a:xfrm>
            <a:off x="11584141" y="6488668"/>
            <a:ext cx="6078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/>
              <a:t>KNE</a:t>
            </a:r>
          </a:p>
        </p:txBody>
      </p:sp>
      <p:sp>
        <p:nvSpPr>
          <p:cNvPr id="17" name="Rectangle 1">
            <a:extLst>
              <a:ext uri="{FF2B5EF4-FFF2-40B4-BE49-F238E27FC236}">
                <a16:creationId xmlns:a16="http://schemas.microsoft.com/office/drawing/2014/main" id="{42E9BF1C-0C6F-6D4B-447A-0421C30C6D6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2" name="Dikdörtgen 1">
            <a:extLst>
              <a:ext uri="{FF2B5EF4-FFF2-40B4-BE49-F238E27FC236}">
                <a16:creationId xmlns:a16="http://schemas.microsoft.com/office/drawing/2014/main" id="{3B3FE205-2553-F574-DC99-0187D10EE272}"/>
              </a:ext>
            </a:extLst>
          </p:cNvPr>
          <p:cNvSpPr/>
          <p:nvPr/>
        </p:nvSpPr>
        <p:spPr>
          <a:xfrm>
            <a:off x="0" y="338576"/>
            <a:ext cx="12192000" cy="877577"/>
          </a:xfrm>
          <a:prstGeom prst="rect">
            <a:avLst/>
          </a:prstGeom>
          <a:solidFill>
            <a:srgbClr val="2B4A9D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2800" b="1" dirty="0"/>
              <a:t>Doğal Seçilim (Natural </a:t>
            </a:r>
            <a:r>
              <a:rPr lang="tr-TR" sz="2800" b="1" dirty="0" err="1"/>
              <a:t>Selection</a:t>
            </a:r>
            <a:r>
              <a:rPr lang="tr-TR" sz="2800" b="1" dirty="0"/>
              <a:t>)</a:t>
            </a:r>
          </a:p>
        </p:txBody>
      </p:sp>
      <p:sp>
        <p:nvSpPr>
          <p:cNvPr id="3" name="İkizkenar Üçgen 2">
            <a:extLst>
              <a:ext uri="{FF2B5EF4-FFF2-40B4-BE49-F238E27FC236}">
                <a16:creationId xmlns:a16="http://schemas.microsoft.com/office/drawing/2014/main" id="{EA91B156-6389-62E6-645E-C6674FDEB271}"/>
              </a:ext>
            </a:extLst>
          </p:cNvPr>
          <p:cNvSpPr/>
          <p:nvPr/>
        </p:nvSpPr>
        <p:spPr>
          <a:xfrm rot="5400000">
            <a:off x="0" y="338575"/>
            <a:ext cx="877579" cy="895988"/>
          </a:xfrm>
          <a:prstGeom prst="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cxnSp>
        <p:nvCxnSpPr>
          <p:cNvPr id="14" name="Düz Bağlayıcı 13">
            <a:extLst>
              <a:ext uri="{FF2B5EF4-FFF2-40B4-BE49-F238E27FC236}">
                <a16:creationId xmlns:a16="http://schemas.microsoft.com/office/drawing/2014/main" id="{75B6FC3A-7FAC-5240-EAD9-56FC6815F5B1}"/>
              </a:ext>
            </a:extLst>
          </p:cNvPr>
          <p:cNvCxnSpPr>
            <a:cxnSpLocks/>
          </p:cNvCxnSpPr>
          <p:nvPr/>
        </p:nvCxnSpPr>
        <p:spPr>
          <a:xfrm>
            <a:off x="145877" y="321542"/>
            <a:ext cx="957956" cy="465555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Düz Bağlayıcı 14">
            <a:extLst>
              <a:ext uri="{FF2B5EF4-FFF2-40B4-BE49-F238E27FC236}">
                <a16:creationId xmlns:a16="http://schemas.microsoft.com/office/drawing/2014/main" id="{24FCCF66-F9FA-B1AB-14EB-5E7BC8C2595B}"/>
              </a:ext>
            </a:extLst>
          </p:cNvPr>
          <p:cNvCxnSpPr>
            <a:cxnSpLocks/>
          </p:cNvCxnSpPr>
          <p:nvPr/>
        </p:nvCxnSpPr>
        <p:spPr>
          <a:xfrm flipV="1">
            <a:off x="227914" y="782351"/>
            <a:ext cx="880157" cy="441742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3" name="İkizkenar Üçgen 22">
            <a:extLst>
              <a:ext uri="{FF2B5EF4-FFF2-40B4-BE49-F238E27FC236}">
                <a16:creationId xmlns:a16="http://schemas.microsoft.com/office/drawing/2014/main" id="{82E0567B-C0E2-83F8-29EC-F141F4D98B28}"/>
              </a:ext>
            </a:extLst>
          </p:cNvPr>
          <p:cNvSpPr/>
          <p:nvPr/>
        </p:nvSpPr>
        <p:spPr>
          <a:xfrm rot="16200000">
            <a:off x="11311844" y="329369"/>
            <a:ext cx="877579" cy="895988"/>
          </a:xfrm>
          <a:prstGeom prst="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cxnSp>
        <p:nvCxnSpPr>
          <p:cNvPr id="24" name="Düz Bağlayıcı 23">
            <a:extLst>
              <a:ext uri="{FF2B5EF4-FFF2-40B4-BE49-F238E27FC236}">
                <a16:creationId xmlns:a16="http://schemas.microsoft.com/office/drawing/2014/main" id="{26627132-A728-46B0-FDAA-C81A44AB4073}"/>
              </a:ext>
            </a:extLst>
          </p:cNvPr>
          <p:cNvCxnSpPr>
            <a:cxnSpLocks/>
          </p:cNvCxnSpPr>
          <p:nvPr/>
        </p:nvCxnSpPr>
        <p:spPr>
          <a:xfrm flipV="1">
            <a:off x="11118850" y="321542"/>
            <a:ext cx="906463" cy="449249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Düz Bağlayıcı 24">
            <a:extLst>
              <a:ext uri="{FF2B5EF4-FFF2-40B4-BE49-F238E27FC236}">
                <a16:creationId xmlns:a16="http://schemas.microsoft.com/office/drawing/2014/main" id="{C963A041-0F36-7CC0-7F5F-6C9668817C8B}"/>
              </a:ext>
            </a:extLst>
          </p:cNvPr>
          <p:cNvCxnSpPr>
            <a:cxnSpLocks/>
          </p:cNvCxnSpPr>
          <p:nvPr/>
        </p:nvCxnSpPr>
        <p:spPr>
          <a:xfrm flipH="1" flipV="1">
            <a:off x="11118850" y="770791"/>
            <a:ext cx="927273" cy="473075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aphicFrame>
        <p:nvGraphicFramePr>
          <p:cNvPr id="9" name="Tablo 8">
            <a:extLst>
              <a:ext uri="{FF2B5EF4-FFF2-40B4-BE49-F238E27FC236}">
                <a16:creationId xmlns:a16="http://schemas.microsoft.com/office/drawing/2014/main" id="{D3CE3BAB-5186-64F8-E97A-1FD23B26B81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83365464"/>
              </p:ext>
            </p:extLst>
          </p:nvPr>
        </p:nvGraphicFramePr>
        <p:xfrm>
          <a:off x="3247274" y="1880722"/>
          <a:ext cx="8128002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54667">
                  <a:extLst>
                    <a:ext uri="{9D8B030D-6E8A-4147-A177-3AD203B41FA5}">
                      <a16:colId xmlns:a16="http://schemas.microsoft.com/office/drawing/2014/main" val="1077246394"/>
                    </a:ext>
                  </a:extLst>
                </a:gridCol>
                <a:gridCol w="1354667">
                  <a:extLst>
                    <a:ext uri="{9D8B030D-6E8A-4147-A177-3AD203B41FA5}">
                      <a16:colId xmlns:a16="http://schemas.microsoft.com/office/drawing/2014/main" val="963773148"/>
                    </a:ext>
                  </a:extLst>
                </a:gridCol>
                <a:gridCol w="1354667">
                  <a:extLst>
                    <a:ext uri="{9D8B030D-6E8A-4147-A177-3AD203B41FA5}">
                      <a16:colId xmlns:a16="http://schemas.microsoft.com/office/drawing/2014/main" val="1761893082"/>
                    </a:ext>
                  </a:extLst>
                </a:gridCol>
                <a:gridCol w="1354667">
                  <a:extLst>
                    <a:ext uri="{9D8B030D-6E8A-4147-A177-3AD203B41FA5}">
                      <a16:colId xmlns:a16="http://schemas.microsoft.com/office/drawing/2014/main" val="527859468"/>
                    </a:ext>
                  </a:extLst>
                </a:gridCol>
                <a:gridCol w="1354667">
                  <a:extLst>
                    <a:ext uri="{9D8B030D-6E8A-4147-A177-3AD203B41FA5}">
                      <a16:colId xmlns:a16="http://schemas.microsoft.com/office/drawing/2014/main" val="2965009527"/>
                    </a:ext>
                  </a:extLst>
                </a:gridCol>
                <a:gridCol w="1354667">
                  <a:extLst>
                    <a:ext uri="{9D8B030D-6E8A-4147-A177-3AD203B41FA5}">
                      <a16:colId xmlns:a16="http://schemas.microsoft.com/office/drawing/2014/main" val="93892942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tr-TR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>
                          <a:solidFill>
                            <a:schemeClr val="tx1"/>
                          </a:solidFill>
                        </a:rPr>
                        <a:t>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6908111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tr-TR" dirty="0">
                          <a:solidFill>
                            <a:schemeClr val="tx1"/>
                          </a:solidFill>
                        </a:rPr>
                        <a:t>0,7096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tr-TR" dirty="0">
                          <a:solidFill>
                            <a:schemeClr val="tx1"/>
                          </a:solidFill>
                        </a:rPr>
                        <a:t>0,4838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tr-TR" dirty="0">
                          <a:solidFill>
                            <a:schemeClr val="tx1"/>
                          </a:solidFill>
                        </a:rPr>
                        <a:t>0,2867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tr-TR" dirty="0">
                          <a:solidFill>
                            <a:schemeClr val="tx1"/>
                          </a:solidFill>
                        </a:rPr>
                        <a:t>0,1469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tr-TR" dirty="0">
                          <a:solidFill>
                            <a:schemeClr val="tx1"/>
                          </a:solidFill>
                        </a:rPr>
                        <a:t>0,0609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53254131"/>
                  </a:ext>
                </a:extLst>
              </a:tr>
            </a:tbl>
          </a:graphicData>
        </a:graphic>
      </p:graphicFrame>
      <p:sp>
        <p:nvSpPr>
          <p:cNvPr id="11" name="Metin kutusu 10">
            <a:extLst>
              <a:ext uri="{FF2B5EF4-FFF2-40B4-BE49-F238E27FC236}">
                <a16:creationId xmlns:a16="http://schemas.microsoft.com/office/drawing/2014/main" id="{3926CC09-E426-852C-6110-B75C23AFCB8B}"/>
              </a:ext>
            </a:extLst>
          </p:cNvPr>
          <p:cNvSpPr txBox="1"/>
          <p:nvPr/>
        </p:nvSpPr>
        <p:spPr>
          <a:xfrm>
            <a:off x="475610" y="1928396"/>
            <a:ext cx="194555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/>
              <a:t>Bireylerin </a:t>
            </a:r>
          </a:p>
          <a:p>
            <a:r>
              <a:rPr lang="tr-TR" dirty="0"/>
              <a:t>kümülatif toplamı</a:t>
            </a:r>
          </a:p>
        </p:txBody>
      </p:sp>
      <p:pic>
        <p:nvPicPr>
          <p:cNvPr id="16" name="Resim 15" descr="metin, yazı tipi, çizgi, ekran görüntüsü içeren bir resim&#10;&#10;Açıklama otomatik olarak oluşturuldu">
            <a:extLst>
              <a:ext uri="{FF2B5EF4-FFF2-40B4-BE49-F238E27FC236}">
                <a16:creationId xmlns:a16="http://schemas.microsoft.com/office/drawing/2014/main" id="{1072A1DF-0533-2B42-E6E7-46E9E73BF09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25181" y="3429000"/>
            <a:ext cx="8353702" cy="28899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99912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853</TotalTime>
  <Words>413</Words>
  <Application>Microsoft Office PowerPoint</Application>
  <PresentationFormat>Geniş ekran</PresentationFormat>
  <Paragraphs>193</Paragraphs>
  <Slides>10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4" baseType="lpstr">
      <vt:lpstr>Aptos</vt:lpstr>
      <vt:lpstr>Aptos Display</vt:lpstr>
      <vt:lpstr>Arial</vt:lpstr>
      <vt:lpstr>Office Teması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Kadriye Nur ERMAN</dc:creator>
  <cp:lastModifiedBy>Kadriye Nur ERMAN</cp:lastModifiedBy>
  <cp:revision>22</cp:revision>
  <dcterms:created xsi:type="dcterms:W3CDTF">2024-07-22T12:29:29Z</dcterms:created>
  <dcterms:modified xsi:type="dcterms:W3CDTF">2024-07-27T11:11:56Z</dcterms:modified>
</cp:coreProperties>
</file>